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61" r:id="rId2"/>
    <p:sldId id="271" r:id="rId3"/>
    <p:sldId id="260" r:id="rId4"/>
    <p:sldId id="263" r:id="rId5"/>
    <p:sldId id="265" r:id="rId6"/>
    <p:sldId id="266" r:id="rId7"/>
    <p:sldId id="269" r:id="rId8"/>
    <p:sldId id="267" r:id="rId9"/>
    <p:sldId id="264" r:id="rId10"/>
    <p:sldId id="273" r:id="rId11"/>
  </p:sldIdLst>
  <p:sldSz cx="51206400" cy="28803600"/>
  <p:notesSz cx="6858000" cy="9144000"/>
  <p:defaultTextStyle>
    <a:defPPr>
      <a:defRPr lang="en-US"/>
    </a:defPPr>
    <a:lvl1pPr marL="0" algn="l" defTabSz="4571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4571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4571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39" algn="l" defTabSz="4571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54" algn="l" defTabSz="4571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67" algn="l" defTabSz="4571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80" algn="l" defTabSz="4571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93" algn="l" defTabSz="4571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06" algn="l" defTabSz="4571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A4A7"/>
    <a:srgbClr val="294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6" autoAdjust="0"/>
    <p:restoredTop sz="91218" autoAdjust="0"/>
  </p:normalViewPr>
  <p:slideViewPr>
    <p:cSldViewPr snapToGrid="0">
      <p:cViewPr varScale="1">
        <p:scale>
          <a:sx n="25" d="100"/>
          <a:sy n="25" d="100"/>
        </p:scale>
        <p:origin x="25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73D63-A50C-4CEF-A2F6-8FBA8390CAB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605B-F962-4AA2-B6FA-4327B704A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(title) 5sec|disclosures ~5sec|intro+obj 15sec|methods (audio 104.99sec)|fig 5 ~20sec|fig 6 ~20sec|fig 7 (audio 28.86sec)+15sec|fig 8 (audio 44.25sec)+15sec|concl. 15sec|ref 5sec|end 5sec</a:t>
            </a:r>
          </a:p>
          <a:p>
            <a:r>
              <a:rPr lang="en-US" dirty="0"/>
              <a:t>Total audio = 104.99+28.86+44.25= 178.1sec or 2.97min</a:t>
            </a:r>
          </a:p>
          <a:p>
            <a:r>
              <a:rPr lang="en-US" dirty="0"/>
              <a:t>Total slide time </a:t>
            </a:r>
            <a:r>
              <a:rPr lang="en-US"/>
              <a:t>= 298.1sec or 4.97min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1605B-F962-4AA2-B6FA-4327B704A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1605B-F962-4AA2-B6FA-4327B704A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6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1605B-F962-4AA2-B6FA-4327B704A0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6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1605B-F962-4AA2-B6FA-4327B704A0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0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713925"/>
            <a:ext cx="3840480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60"/>
            <a:ext cx="384048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2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4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533525"/>
            <a:ext cx="11041382" cy="24409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533525"/>
            <a:ext cx="32484062" cy="24409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0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5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69" y="7180902"/>
            <a:ext cx="4416552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69" y="19275747"/>
            <a:ext cx="4416552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6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4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1" y="1533527"/>
            <a:ext cx="44165520" cy="5567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1" y="7060885"/>
            <a:ext cx="21662704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1" y="10521315"/>
            <a:ext cx="21662704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2" y="7060885"/>
            <a:ext cx="21769391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2" y="10521315"/>
            <a:ext cx="21769391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6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3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42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3" y="1920240"/>
            <a:ext cx="16515397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3" y="4147187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3" y="8641080"/>
            <a:ext cx="16515397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8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3" y="1920240"/>
            <a:ext cx="16515397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3" y="4147187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3" y="8641080"/>
            <a:ext cx="16515397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6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27"/>
            <a:ext cx="4416552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1ED4-9B86-42A3-A9FE-09F7E4DEADC3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2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7FC38-CC93-4FEA-97B0-DE760FF7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9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00.png"/><Relationship Id="rId39" Type="http://schemas.openxmlformats.org/officeDocument/2006/relationships/image" Target="../media/image130.png"/><Relationship Id="rId3" Type="http://schemas.openxmlformats.org/officeDocument/2006/relationships/image" Target="../media/image1.png"/><Relationship Id="rId34" Type="http://schemas.openxmlformats.org/officeDocument/2006/relationships/image" Target="../media/image11.png"/><Relationship Id="rId42" Type="http://schemas.openxmlformats.org/officeDocument/2006/relationships/image" Target="../media/image13.png"/><Relationship Id="rId7" Type="http://schemas.openxmlformats.org/officeDocument/2006/relationships/image" Target="../media/image3.jpg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33" Type="http://schemas.openxmlformats.org/officeDocument/2006/relationships/image" Target="../media/image110.png"/><Relationship Id="rId38" Type="http://schemas.openxmlformats.org/officeDocument/2006/relationships/slide" Target="slide4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41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slide" Target="slide9.xml"/><Relationship Id="rId32" Type="http://schemas.openxmlformats.org/officeDocument/2006/relationships/slide" Target="slide6.xml"/><Relationship Id="rId37" Type="http://schemas.openxmlformats.org/officeDocument/2006/relationships/image" Target="../media/image12.png"/><Relationship Id="rId40" Type="http://schemas.openxmlformats.org/officeDocument/2006/relationships/image" Target="../media/image13.png"/><Relationship Id="rId45" Type="http://schemas.openxmlformats.org/officeDocument/2006/relationships/image" Target="../media/image15.png"/><Relationship Id="rId5" Type="http://schemas.openxmlformats.org/officeDocument/2006/relationships/image" Target="../media/image1.png"/><Relationship Id="rId15" Type="http://schemas.openxmlformats.org/officeDocument/2006/relationships/image" Target="../media/image9.png"/><Relationship Id="rId36" Type="http://schemas.openxmlformats.org/officeDocument/2006/relationships/image" Target="../media/image120.png"/><Relationship Id="rId10" Type="http://schemas.openxmlformats.org/officeDocument/2006/relationships/image" Target="../media/image6.png"/><Relationship Id="rId19" Type="http://schemas.openxmlformats.org/officeDocument/2006/relationships/image" Target="../media/image10.png"/><Relationship Id="rId44" Type="http://schemas.openxmlformats.org/officeDocument/2006/relationships/slide" Target="slide2.xml"/><Relationship Id="rId4" Type="http://schemas.openxmlformats.org/officeDocument/2006/relationships/slide" Target="slide10.xml"/><Relationship Id="rId9" Type="http://schemas.openxmlformats.org/officeDocument/2006/relationships/image" Target="../media/image5.png"/><Relationship Id="rId14" Type="http://schemas.openxmlformats.org/officeDocument/2006/relationships/slide" Target="slide8.xml"/><Relationship Id="rId35" Type="http://schemas.openxmlformats.org/officeDocument/2006/relationships/slide" Target="slide5.xml"/><Relationship Id="rId43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bd.2018.05.0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897/mycokeys.39.28109" TargetMode="External"/><Relationship Id="rId4" Type="http://schemas.openxmlformats.org/officeDocument/2006/relationships/hyperlink" Target="https://doi.org/10.1038/s41579-018-0116-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emf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4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tiff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018B94A2-046B-4101-8637-A097E6B357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955965"/>
                  </p:ext>
                </p:extLst>
              </p:nvPr>
            </p:nvGraphicFramePr>
            <p:xfrm>
              <a:off x="44596131" y="14612315"/>
              <a:ext cx="18728245" cy="10534638"/>
            </p:xfrm>
            <a:graphic>
              <a:graphicData uri="http://schemas.microsoft.com/office/powerpoint/2016/slidezoom">
                <pslz:sldZm>
                  <pslz:sldZmObj sldId="273" cId="2508537159">
                    <pslz:zmPr id="{57949EEC-FE43-4D55-A60F-31A4E0D834C5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728245" cy="1053463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8B94A2-046B-4101-8637-A097E6B357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96131" y="14612315"/>
                <a:ext cx="18728245" cy="10534638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40AD24-C813-49C9-BF4F-03E0935998F8}"/>
              </a:ext>
            </a:extLst>
          </p:cNvPr>
          <p:cNvCxnSpPr>
            <a:cxnSpLocks/>
          </p:cNvCxnSpPr>
          <p:nvPr/>
        </p:nvCxnSpPr>
        <p:spPr>
          <a:xfrm>
            <a:off x="18288" y="25430534"/>
            <a:ext cx="51206400" cy="0"/>
          </a:xfrm>
          <a:prstGeom prst="line">
            <a:avLst/>
          </a:prstGeom>
          <a:ln w="88900" cmpd="thickThin">
            <a:solidFill>
              <a:srgbClr val="31A4A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Public Health Agency of Canada | Crunchbase">
            <a:extLst>
              <a:ext uri="{FF2B5EF4-FFF2-40B4-BE49-F238E27FC236}">
                <a16:creationId xmlns:a16="http://schemas.microsoft.com/office/drawing/2014/main" id="{41A13FB9-723D-4FDF-B346-D20E2E8AF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3186" y="24170065"/>
            <a:ext cx="5786460" cy="578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A328B2-F3E8-4EFB-99B9-5E3CD517E2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956" y="25733775"/>
            <a:ext cx="6168480" cy="2824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D7AED-23AD-4B3A-9225-6753B264C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0251" y="25561031"/>
            <a:ext cx="2148276" cy="2996752"/>
          </a:xfrm>
          <a:prstGeom prst="rect">
            <a:avLst/>
          </a:prstGeom>
        </p:spPr>
      </p:pic>
      <p:pic>
        <p:nvPicPr>
          <p:cNvPr id="10" name="Picture 8" descr="VADA_logo">
            <a:extLst>
              <a:ext uri="{FF2B5EF4-FFF2-40B4-BE49-F238E27FC236}">
                <a16:creationId xmlns:a16="http://schemas.microsoft.com/office/drawing/2014/main" id="{5F7C670A-8135-4B9F-AB52-BA2A4A156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975" y="25994797"/>
            <a:ext cx="9041344" cy="20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A0A8D6E-5C3E-4E0A-8C37-AA3D1940A182}"/>
              </a:ext>
            </a:extLst>
          </p:cNvPr>
          <p:cNvGrpSpPr/>
          <p:nvPr/>
        </p:nvGrpSpPr>
        <p:grpSpPr>
          <a:xfrm>
            <a:off x="292607" y="539285"/>
            <a:ext cx="50657761" cy="7130562"/>
            <a:chOff x="292607" y="256032"/>
            <a:chExt cx="50657761" cy="615346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9656A29-BC1B-4C60-9030-0D56C368A74C}"/>
                </a:ext>
              </a:extLst>
            </p:cNvPr>
            <p:cNvSpPr/>
            <p:nvPr/>
          </p:nvSpPr>
          <p:spPr>
            <a:xfrm>
              <a:off x="292608" y="256032"/>
              <a:ext cx="50657760" cy="5668742"/>
            </a:xfrm>
            <a:prstGeom prst="roundRect">
              <a:avLst/>
            </a:prstGeom>
            <a:solidFill>
              <a:srgbClr val="31A4A7"/>
            </a:solidFill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10617D-54B5-442E-A996-3745C12C1E21}"/>
                </a:ext>
              </a:extLst>
            </p:cNvPr>
            <p:cNvSpPr txBox="1"/>
            <p:nvPr/>
          </p:nvSpPr>
          <p:spPr>
            <a:xfrm rot="10800000" flipV="1">
              <a:off x="292607" y="362249"/>
              <a:ext cx="50657759" cy="220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0" b="1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The gut </a:t>
              </a:r>
              <a:r>
                <a:rPr lang="en-US" sz="8500" b="1" dirty="0" err="1">
                  <a:solidFill>
                    <a:srgbClr val="FFFFFF"/>
                  </a:solidFill>
                  <a:latin typeface="Gill Sans MT" panose="020B0502020104020203" pitchFamily="34" charset="0"/>
                </a:rPr>
                <a:t>mycobiome</a:t>
              </a:r>
              <a:r>
                <a:rPr lang="en-US" sz="8500" b="1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 in pediatric multiple sclerosis:</a:t>
              </a:r>
            </a:p>
            <a:p>
              <a:pPr algn="ctr"/>
              <a:r>
                <a:rPr lang="en-US" sz="8500" b="1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 Establishing a bioinformatics pipeline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0391EE-EB86-42AA-B689-3A2A90D1AE72}"/>
                </a:ext>
              </a:extLst>
            </p:cNvPr>
            <p:cNvSpPr txBox="1"/>
            <p:nvPr/>
          </p:nvSpPr>
          <p:spPr>
            <a:xfrm>
              <a:off x="292608" y="2717627"/>
              <a:ext cx="50657758" cy="36918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N. Mok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1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N. Knox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2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D.L.  Arnold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3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A. Bar-Or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4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C.N. Bernstein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1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J. Forbes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5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M. Graham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2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J. Hart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6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R.A. Marrie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1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J. O’mahony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7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E.A. Yeh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5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F. Zhu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8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G. Van Domselaar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2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B. Banwell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9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</a:t>
              </a:r>
            </a:p>
            <a:p>
              <a:pPr algn="ctr"/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E. Waubant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6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, H. Tremlett</a:t>
              </a:r>
              <a:r>
                <a:rPr lang="en-CA" sz="5600" baseline="300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8</a:t>
              </a:r>
              <a:r>
                <a:rPr lang="en-CA" sz="5600" dirty="0">
                  <a:solidFill>
                    <a:srgbClr val="FFFFFF"/>
                  </a:solidFill>
                  <a:latin typeface="Gill Sans MT" panose="020B0502020104020203" pitchFamily="34" charset="0"/>
                </a:rPr>
                <a:t>; </a:t>
              </a:r>
            </a:p>
            <a:p>
              <a:pPr algn="ctr"/>
              <a:endParaRPr lang="en-CA" sz="1200" dirty="0">
                <a:latin typeface="Gill Sans MT" panose="020B0502020104020203" pitchFamily="34" charset="0"/>
              </a:endParaRPr>
            </a:p>
            <a:p>
              <a:pPr algn="ctr"/>
              <a:r>
                <a:rPr lang="en-CA" sz="3600" baseline="30000" dirty="0">
                  <a:latin typeface="Gill Sans MT" panose="020B0502020104020203" pitchFamily="34" charset="0"/>
                </a:rPr>
                <a:t>			1</a:t>
              </a:r>
              <a:r>
                <a:rPr lang="en-CA" sz="3600" dirty="0">
                  <a:latin typeface="Gill Sans MT" panose="020B0502020104020203" pitchFamily="34" charset="0"/>
                </a:rPr>
                <a:t>University of Manitoba, MB/Canada, </a:t>
              </a:r>
              <a:r>
                <a:rPr lang="en-CA" sz="3600" baseline="30000" dirty="0">
                  <a:latin typeface="Gill Sans MT" panose="020B0502020104020203" pitchFamily="34" charset="0"/>
                </a:rPr>
                <a:t>2</a:t>
              </a:r>
              <a:r>
                <a:rPr lang="en-CA" sz="3600" dirty="0">
                  <a:latin typeface="Gill Sans MT" panose="020B0502020104020203" pitchFamily="34" charset="0"/>
                </a:rPr>
                <a:t>Public Health Agency of Canada, MB/Canada, </a:t>
              </a:r>
              <a:r>
                <a:rPr lang="en-CA" sz="3600" baseline="30000" dirty="0">
                  <a:latin typeface="Gill Sans MT" panose="020B0502020104020203" pitchFamily="34" charset="0"/>
                </a:rPr>
                <a:t>3</a:t>
              </a:r>
              <a:r>
                <a:rPr lang="en-CA" sz="3600" dirty="0">
                  <a:latin typeface="Gill Sans MT" panose="020B0502020104020203" pitchFamily="34" charset="0"/>
                </a:rPr>
                <a:t>McGill University, QC/Canada, </a:t>
              </a:r>
              <a:r>
                <a:rPr lang="en-CA" sz="3600" baseline="30000" dirty="0">
                  <a:latin typeface="Gill Sans MT" panose="020B0502020104020203" pitchFamily="34" charset="0"/>
                </a:rPr>
                <a:t>4</a:t>
              </a:r>
              <a:r>
                <a:rPr lang="en-CA" sz="3600" dirty="0">
                  <a:latin typeface="Gill Sans MT" panose="020B0502020104020203" pitchFamily="34" charset="0"/>
                </a:rPr>
                <a:t>University of Pennsylvania, PA/United States of America, </a:t>
              </a:r>
              <a:r>
                <a:rPr lang="en-CA" sz="3600" baseline="30000" dirty="0">
                  <a:latin typeface="Gill Sans MT" panose="020B0502020104020203" pitchFamily="34" charset="0"/>
                </a:rPr>
                <a:t>5</a:t>
              </a:r>
              <a:r>
                <a:rPr lang="en-CA" sz="3600" dirty="0">
                  <a:latin typeface="Gill Sans MT" panose="020B0502020104020203" pitchFamily="34" charset="0"/>
                </a:rPr>
                <a:t>University of Toronto, ON/Canada, </a:t>
              </a:r>
            </a:p>
            <a:p>
              <a:pPr algn="ctr"/>
              <a:r>
                <a:rPr lang="en-CA" sz="3600" baseline="30000" dirty="0">
                  <a:latin typeface="Gill Sans MT" panose="020B0502020104020203" pitchFamily="34" charset="0"/>
                </a:rPr>
                <a:t>		6</a:t>
              </a:r>
              <a:r>
                <a:rPr lang="en-CA" sz="3600" dirty="0">
                  <a:latin typeface="Gill Sans MT" panose="020B0502020104020203" pitchFamily="34" charset="0"/>
                </a:rPr>
                <a:t>University of California San Francisco, CA/United States of America, </a:t>
              </a:r>
              <a:r>
                <a:rPr lang="en-CA" sz="3600" baseline="30000" dirty="0">
                  <a:latin typeface="Gill Sans MT" panose="020B0502020104020203" pitchFamily="34" charset="0"/>
                </a:rPr>
                <a:t>7</a:t>
              </a:r>
              <a:r>
                <a:rPr lang="en-CA" sz="3600" dirty="0">
                  <a:latin typeface="Gill Sans MT" panose="020B0502020104020203" pitchFamily="34" charset="0"/>
                </a:rPr>
                <a:t>The Hospital for Sick Children, ON/Canada, </a:t>
              </a:r>
              <a:r>
                <a:rPr lang="en-CA" sz="3600" baseline="30000" dirty="0">
                  <a:latin typeface="Gill Sans MT" panose="020B0502020104020203" pitchFamily="34" charset="0"/>
                </a:rPr>
                <a:t>8</a:t>
              </a:r>
              <a:r>
                <a:rPr lang="en-CA" sz="3600" dirty="0">
                  <a:latin typeface="Gill Sans MT" panose="020B0502020104020203" pitchFamily="34" charset="0"/>
                </a:rPr>
                <a:t>University of British Columbia, BC/Canada, </a:t>
              </a:r>
              <a:r>
                <a:rPr lang="en-CA" sz="3600" baseline="30000" dirty="0">
                  <a:latin typeface="Gill Sans MT" panose="020B0502020104020203" pitchFamily="34" charset="0"/>
                </a:rPr>
                <a:t>9</a:t>
              </a:r>
              <a:r>
                <a:rPr lang="en-CA" sz="3600" dirty="0">
                  <a:latin typeface="Gill Sans MT" panose="020B0502020104020203" pitchFamily="34" charset="0"/>
                </a:rPr>
                <a:t>Children’s Hospital of Philadelphia, PA/United States of America</a:t>
              </a:r>
            </a:p>
            <a:p>
              <a:pPr algn="ctr"/>
              <a:r>
                <a:rPr lang="en-CA" sz="3600" b="1" dirty="0">
                  <a:latin typeface="Gill Sans MT" panose="020B0502020104020203" pitchFamily="34" charset="0"/>
                </a:rPr>
                <a:t>Email: mokn@myumanitoba.ca</a:t>
              </a:r>
            </a:p>
            <a:p>
              <a:endParaRPr lang="en-CA" sz="4000" dirty="0">
                <a:latin typeface="Gill Sans MT" panose="020B0502020104020203" pitchFamily="34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7" name="Slide Zoom 66">
                <a:extLst>
                  <a:ext uri="{FF2B5EF4-FFF2-40B4-BE49-F238E27FC236}">
                    <a16:creationId xmlns:a16="http://schemas.microsoft.com/office/drawing/2014/main" id="{71F15B77-16BB-4C2E-B592-99179B1DCA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3454437"/>
                  </p:ext>
                </p:extLst>
              </p:nvPr>
            </p:nvGraphicFramePr>
            <p:xfrm>
              <a:off x="44596131" y="5320435"/>
              <a:ext cx="18976900" cy="10907479"/>
            </p:xfrm>
            <a:graphic>
              <a:graphicData uri="http://schemas.microsoft.com/office/powerpoint/2016/slidezoom">
                <pslz:sldZm>
                  <pslz:sldZmObj sldId="264" cId="238298785">
                    <pslz:zmPr id="{FF6CE41F-028F-40E8-883C-CE9D958F35B4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976900" cy="1090747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7" name="Slide Zoom 6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1F15B77-16BB-4C2E-B592-99179B1DCA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596131" y="5320435"/>
                <a:ext cx="18976900" cy="10907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02295159-0D7B-49EC-A9BC-B08C660478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3952904"/>
                  </p:ext>
                </p:extLst>
              </p:nvPr>
            </p:nvGraphicFramePr>
            <p:xfrm>
              <a:off x="29893658" y="16208120"/>
              <a:ext cx="14712775" cy="8275936"/>
            </p:xfrm>
            <a:graphic>
              <a:graphicData uri="http://schemas.microsoft.com/office/powerpoint/2016/slidezoom">
                <pslz:sldZm>
                  <pslz:sldZmObj sldId="267" cId="2844696278">
                    <pslz:zmPr id="{01A3206E-A09F-485C-8DB7-22E0D298F23A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712775" cy="827593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2295159-0D7B-49EC-A9BC-B08C66047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893658" y="16208120"/>
                <a:ext cx="14712775" cy="8275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036090D7-2FFB-4108-9C58-94AA0A92A4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1331542"/>
                  </p:ext>
                </p:extLst>
              </p:nvPr>
            </p:nvGraphicFramePr>
            <p:xfrm>
              <a:off x="29883356" y="7960857"/>
              <a:ext cx="14712775" cy="8275936"/>
            </p:xfrm>
            <a:graphic>
              <a:graphicData uri="http://schemas.microsoft.com/office/powerpoint/2016/slidezoom">
                <pslz:sldZm>
                  <pslz:sldZmObj sldId="269" cId="4010284756">
                    <pslz:zmPr id="{B0AD8B44-82A3-477F-9FAD-748848769A20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712775" cy="827593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36090D7-2FFB-4108-9C58-94AA0A92A4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883356" y="7960857"/>
                <a:ext cx="14712775" cy="8275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4C95872B-F311-4AE9-A07D-9F8D33871E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1429144"/>
                  </p:ext>
                </p:extLst>
              </p:nvPr>
            </p:nvGraphicFramePr>
            <p:xfrm>
              <a:off x="16136469" y="16133396"/>
              <a:ext cx="14353339" cy="8073753"/>
            </p:xfrm>
            <a:graphic>
              <a:graphicData uri="http://schemas.microsoft.com/office/powerpoint/2016/slidezoom">
                <pslz:sldZm>
                  <pslz:sldZmObj sldId="266" cId="2407211619">
                    <pslz:zmPr id="{A64E4A0E-D9A7-4F36-89E4-B7C531B24D23}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353339" cy="807375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4C95872B-F311-4AE9-A07D-9F8D33871E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136469" y="16133396"/>
                <a:ext cx="14353339" cy="8073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5079E2D7-11F8-4624-8F1D-1504736513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1314639"/>
                  </p:ext>
                </p:extLst>
              </p:nvPr>
            </p:nvGraphicFramePr>
            <p:xfrm>
              <a:off x="15180883" y="7951978"/>
              <a:ext cx="14712775" cy="8275936"/>
            </p:xfrm>
            <a:graphic>
              <a:graphicData uri="http://schemas.microsoft.com/office/powerpoint/2016/slidezoom">
                <pslz:sldZm>
                  <pslz:sldZmObj sldId="265" cId="1086265464">
                    <pslz:zmPr id="{5D1061F2-AC1C-49B5-BCB5-BBF72A55B92C}" transitionDur="1000" showBg="0">
                      <p166:blipFill xmlns:p166="http://schemas.microsoft.com/office/powerpoint/2016/6/main">
                        <a:blip r:embed="rId3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712775" cy="827593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5079E2D7-11F8-4624-8F1D-1504736513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180883" y="7951978"/>
                <a:ext cx="14712775" cy="8275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A6F34E22-8D2B-418C-8DA0-859451558B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7472862"/>
                  </p:ext>
                </p:extLst>
              </p:nvPr>
            </p:nvGraphicFramePr>
            <p:xfrm>
              <a:off x="-1504633" y="15711879"/>
              <a:ext cx="18570244" cy="10445762"/>
            </p:xfrm>
            <a:graphic>
              <a:graphicData uri="http://schemas.microsoft.com/office/powerpoint/2016/slidezoom">
                <pslz:sldZm>
                  <pslz:sldZmObj sldId="263" cId="119635755">
                    <pslz:zmPr id="{17CA1E42-DB98-4680-8E53-09483A68D7D5}" transitionDur="1000" showBg="0">
                      <p166:blipFill xmlns:p166="http://schemas.microsoft.com/office/powerpoint/2016/6/main">
                        <a:blip r:embed="rId3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70244" cy="1044576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A6F34E22-8D2B-418C-8DA0-859451558B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504633" y="15711879"/>
                <a:ext cx="18570244" cy="10445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54F6D74E-F8F8-4A6A-B9E6-BFB744C84A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6055437"/>
                  </p:ext>
                </p:extLst>
              </p:nvPr>
            </p:nvGraphicFramePr>
            <p:xfrm>
              <a:off x="-1504633" y="6756205"/>
              <a:ext cx="18570244" cy="10445762"/>
            </p:xfrm>
            <a:graphic>
              <a:graphicData uri="http://schemas.microsoft.com/office/powerpoint/2016/slidezoom">
                <pslz:sldZm>
                  <pslz:sldZmObj sldId="260" cId="874175425">
                    <pslz:zmPr id="{5C56FFA1-A8F5-47F7-ABE2-381AC69E4D88}" transitionDur="1000" showBg="0">
                      <p166:blipFill xmlns:p166="http://schemas.microsoft.com/office/powerpoint/2016/6/main">
                        <a:blip r:embed="rId4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570244" cy="1044576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41" action="ppaction://hlinksldjump"/>
                <a:extLst>
                  <a:ext uri="{FF2B5EF4-FFF2-40B4-BE49-F238E27FC236}">
                    <a16:creationId xmlns:a16="http://schemas.microsoft.com/office/drawing/2014/main" id="{54F6D74E-F8F8-4A6A-B9E6-BFB744C84A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1504633" y="6756205"/>
                <a:ext cx="18570244" cy="10445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AC11101-6170-48C2-8048-BE38B9D356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8860903"/>
                  </p:ext>
                </p:extLst>
              </p:nvPr>
            </p:nvGraphicFramePr>
            <p:xfrm>
              <a:off x="17814767" y="25467620"/>
              <a:ext cx="16970440" cy="9545872"/>
            </p:xfrm>
            <a:graphic>
              <a:graphicData uri="http://schemas.microsoft.com/office/powerpoint/2016/slidezoom">
                <pslz:sldZm>
                  <pslz:sldZmObj sldId="271" cId="3220417869">
                    <pslz:zmPr id="{A3508E35-B599-4266-836F-26920B9495F3}" transitionDur="1000" showBg="0">
                      <p166:blipFill xmlns:p166="http://schemas.microsoft.com/office/powerpoint/2016/6/main">
                        <a:blip r:embed="rId4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70440" cy="954587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1AC11101-6170-48C2-8048-BE38B9D356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814767" y="25467620"/>
                <a:ext cx="16970440" cy="9545872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E6F2AD0-8AF7-4D0D-A67C-9145D9609538}"/>
              </a:ext>
            </a:extLst>
          </p:cNvPr>
          <p:cNvSpPr/>
          <p:nvPr/>
        </p:nvSpPr>
        <p:spPr>
          <a:xfrm>
            <a:off x="15839768" y="7799177"/>
            <a:ext cx="28766665" cy="17205004"/>
          </a:xfrm>
          <a:prstGeom prst="roundRect">
            <a:avLst/>
          </a:prstGeom>
          <a:noFill/>
          <a:ln w="76200">
            <a:solidFill>
              <a:srgbClr val="29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2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E26EF01-449F-4738-B8A5-81648EB016B9}"/>
              </a:ext>
            </a:extLst>
          </p:cNvPr>
          <p:cNvGrpSpPr/>
          <p:nvPr/>
        </p:nvGrpSpPr>
        <p:grpSpPr>
          <a:xfrm>
            <a:off x="874232" y="5816600"/>
            <a:ext cx="16118366" cy="22644099"/>
            <a:chOff x="35831990" y="16401679"/>
            <a:chExt cx="6076950" cy="912049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E826E3C-6BED-48F8-AC95-DC59277731E1}"/>
                </a:ext>
              </a:extLst>
            </p:cNvPr>
            <p:cNvSpPr/>
            <p:nvPr/>
          </p:nvSpPr>
          <p:spPr>
            <a:xfrm>
              <a:off x="35831990" y="16401679"/>
              <a:ext cx="6076950" cy="9120495"/>
            </a:xfrm>
            <a:prstGeom prst="roundRect">
              <a:avLst/>
            </a:prstGeom>
            <a:solidFill>
              <a:srgbClr val="31A4A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08454E-363B-4C7B-B3FA-A994761A6975}"/>
                </a:ext>
              </a:extLst>
            </p:cNvPr>
            <p:cNvSpPr txBox="1"/>
            <p:nvPr/>
          </p:nvSpPr>
          <p:spPr>
            <a:xfrm>
              <a:off x="36019508" y="16585601"/>
              <a:ext cx="5774517" cy="8663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0" b="1" dirty="0">
                  <a:solidFill>
                    <a:srgbClr val="31A4A7"/>
                  </a:solidFill>
                  <a:latin typeface="Gill Sans MT" panose="020B0502020104020203" pitchFamily="34" charset="0"/>
                </a:rPr>
                <a:t>References</a:t>
              </a:r>
            </a:p>
            <a:p>
              <a:pPr algn="ctr"/>
              <a:endParaRPr lang="en-US" sz="8500" b="1" dirty="0">
                <a:solidFill>
                  <a:srgbClr val="31A4A7"/>
                </a:solidFill>
                <a:latin typeface="Gill Sans MT" panose="020B0502020104020203" pitchFamily="34" charset="0"/>
              </a:endParaRPr>
            </a:p>
            <a:p>
              <a:pPr algn="ctr"/>
              <a:endParaRPr lang="en-US" sz="3500" b="1" dirty="0">
                <a:solidFill>
                  <a:srgbClr val="31A4A7"/>
                </a:solidFill>
                <a:latin typeface="Gill Sans MT" panose="020B0502020104020203" pitchFamily="34" charset="0"/>
              </a:endParaRPr>
            </a:p>
            <a:p>
              <a:pPr indent="-468000">
                <a:buFont typeface="+mj-lt"/>
                <a:buAutoNum type="arabicPeriod"/>
              </a:pPr>
              <a:r>
                <a:rPr lang="en-CA" sz="4200" dirty="0" err="1">
                  <a:latin typeface="Palentino"/>
                </a:rPr>
                <a:t>Tiew</a:t>
              </a:r>
              <a:r>
                <a:rPr lang="en-CA" sz="4200" dirty="0">
                  <a:latin typeface="Palentino"/>
                </a:rPr>
                <a:t>, P. Y., Mac </a:t>
              </a:r>
              <a:r>
                <a:rPr lang="en-CA" sz="4200" dirty="0" err="1">
                  <a:latin typeface="Palentino"/>
                </a:rPr>
                <a:t>Aogain</a:t>
              </a:r>
              <a:r>
                <a:rPr lang="en-CA" sz="4200" dirty="0">
                  <a:latin typeface="Palentino"/>
                </a:rPr>
                <a:t>, M., Ali, N. A. B. M., </a:t>
              </a:r>
              <a:r>
                <a:rPr lang="en-CA" sz="4200" dirty="0" err="1">
                  <a:latin typeface="Palentino"/>
                </a:rPr>
                <a:t>Thng</a:t>
              </a:r>
              <a:r>
                <a:rPr lang="en-CA" sz="4200" dirty="0">
                  <a:latin typeface="Palentino"/>
                </a:rPr>
                <a:t>, K. X., Goh, K., Lau, K. J. X., &amp; </a:t>
              </a:r>
              <a:r>
                <a:rPr lang="en-CA" sz="4200" dirty="0" err="1">
                  <a:latin typeface="Palentino"/>
                </a:rPr>
                <a:t>Chotirmall</a:t>
              </a:r>
              <a:r>
                <a:rPr lang="en-CA" sz="4200" dirty="0">
                  <a:latin typeface="Palentino"/>
                </a:rPr>
                <a:t>, S. H. (2020, April 1). The Mycobiome in Health and Disease: Emerging Concepts, Methodologies and Challenges. </a:t>
              </a:r>
              <a:r>
                <a:rPr lang="en-CA" sz="4200" i="1" dirty="0" err="1">
                  <a:latin typeface="Palentino"/>
                </a:rPr>
                <a:t>Mycopathologia</a:t>
              </a:r>
              <a:r>
                <a:rPr lang="en-CA" sz="4200" dirty="0">
                  <a:latin typeface="Palentino"/>
                </a:rPr>
                <a:t>, Vol. 185, pp. 207–231. </a:t>
              </a:r>
            </a:p>
            <a:p>
              <a:pPr indent="-468000">
                <a:buFont typeface="+mj-lt"/>
                <a:buAutoNum type="arabicPeriod"/>
              </a:pPr>
              <a:endParaRPr lang="en-CA" sz="4200" dirty="0">
                <a:latin typeface="Palentino"/>
              </a:endParaRPr>
            </a:p>
            <a:p>
              <a:pPr indent="-468000">
                <a:buFont typeface="+mj-lt"/>
                <a:buAutoNum type="arabicPeriod"/>
              </a:pPr>
              <a:r>
                <a:rPr lang="en-US" sz="4200" dirty="0">
                  <a:latin typeface="Palentino"/>
                </a:rPr>
                <a:t>Forbes, J. D., Bernstein, C. N., Tremlett, H., Van </a:t>
              </a:r>
              <a:r>
                <a:rPr lang="en-US" sz="4200" dirty="0" err="1">
                  <a:latin typeface="Palentino"/>
                </a:rPr>
                <a:t>Domselaar</a:t>
              </a:r>
              <a:r>
                <a:rPr lang="en-US" sz="4200" dirty="0">
                  <a:latin typeface="Palentino"/>
                </a:rPr>
                <a:t>, G., &amp; Knox, N. C. (2019). A fungal world: Could the gut mycobiome be involved in neurological disease? Frontiers in Microbiology, 10(JAN). </a:t>
              </a:r>
            </a:p>
            <a:p>
              <a:pPr indent="-468000">
                <a:buFont typeface="+mj-lt"/>
                <a:buAutoNum type="arabicPeriod"/>
              </a:pPr>
              <a:endParaRPr lang="en-US" sz="4200" dirty="0">
                <a:latin typeface="Palentino"/>
              </a:endParaRPr>
            </a:p>
            <a:p>
              <a:pPr indent="-468000">
                <a:buFont typeface="+mj-lt"/>
                <a:buAutoNum type="arabicPeriod"/>
              </a:pPr>
              <a:r>
                <a:rPr lang="en-CA" sz="4200" dirty="0">
                  <a:latin typeface="Palentino"/>
                </a:rPr>
                <a:t>Alonso, R., Fernández-Fernández, A. M., Pisa, D., &amp; Carrasco, L. (2018). Multiple sclerosis and mixed microbial infections. Direct identification of fungi and bacteria in nervous tissue. </a:t>
              </a:r>
              <a:r>
                <a:rPr lang="en-CA" sz="4200" i="1" dirty="0">
                  <a:latin typeface="Palentino"/>
                </a:rPr>
                <a:t>Neurobiology of Disease</a:t>
              </a:r>
              <a:r>
                <a:rPr lang="en-CA" sz="4200" dirty="0">
                  <a:latin typeface="Palentino"/>
                </a:rPr>
                <a:t>, </a:t>
              </a:r>
              <a:r>
                <a:rPr lang="en-CA" sz="4200" i="1" dirty="0">
                  <a:latin typeface="Palentino"/>
                </a:rPr>
                <a:t>117</a:t>
              </a:r>
              <a:r>
                <a:rPr lang="en-CA" sz="4200" dirty="0">
                  <a:latin typeface="Palentino"/>
                </a:rPr>
                <a:t>, 42–61.</a:t>
              </a:r>
              <a:r>
                <a:rPr lang="en-CA" sz="4200" u="sng" dirty="0">
                  <a:latin typeface="Palentino"/>
                  <a:hlinkClick r:id="rId3"/>
                </a:rPr>
                <a:t> </a:t>
              </a:r>
              <a:endParaRPr lang="en-US" sz="4200" dirty="0">
                <a:latin typeface="Palentino"/>
              </a:endParaRPr>
            </a:p>
            <a:p>
              <a:pPr indent="-468000">
                <a:buFont typeface="+mj-lt"/>
                <a:buAutoNum type="arabicPeriod"/>
              </a:pPr>
              <a:endParaRPr lang="en-US" sz="4200" dirty="0">
                <a:latin typeface="Palentino"/>
              </a:endParaRPr>
            </a:p>
            <a:p>
              <a:pPr indent="-468000">
                <a:buFont typeface="+mj-lt"/>
                <a:buAutoNum type="arabicPeriod"/>
              </a:pPr>
              <a:r>
                <a:rPr lang="en-US" sz="4200" dirty="0">
                  <a:latin typeface="Palentino"/>
                </a:rPr>
                <a:t>Nilsson, R. H., </a:t>
              </a:r>
              <a:r>
                <a:rPr lang="en-US" sz="4200" dirty="0" err="1">
                  <a:latin typeface="Palentino"/>
                </a:rPr>
                <a:t>Anslan</a:t>
              </a:r>
              <a:r>
                <a:rPr lang="en-US" sz="4200" dirty="0">
                  <a:latin typeface="Palentino"/>
                </a:rPr>
                <a:t>, S., Bahram, M., </a:t>
              </a:r>
              <a:r>
                <a:rPr lang="en-US" sz="4200" dirty="0" err="1">
                  <a:latin typeface="Palentino"/>
                </a:rPr>
                <a:t>Wurzbacher</a:t>
              </a:r>
              <a:r>
                <a:rPr lang="en-US" sz="4200" dirty="0">
                  <a:latin typeface="Palentino"/>
                </a:rPr>
                <a:t>, C., </a:t>
              </a:r>
              <a:r>
                <a:rPr lang="en-US" sz="4200" dirty="0" err="1">
                  <a:latin typeface="Palentino"/>
                </a:rPr>
                <a:t>Baldrian</a:t>
              </a:r>
              <a:r>
                <a:rPr lang="en-US" sz="4200" dirty="0">
                  <a:latin typeface="Palentino"/>
                </a:rPr>
                <a:t>, P., &amp; </a:t>
              </a:r>
              <a:r>
                <a:rPr lang="en-US" sz="4200" dirty="0" err="1">
                  <a:latin typeface="Palentino"/>
                </a:rPr>
                <a:t>Tedersoo</a:t>
              </a:r>
              <a:r>
                <a:rPr lang="en-US" sz="4200" dirty="0">
                  <a:latin typeface="Palentino"/>
                </a:rPr>
                <a:t>, L. (2019, January 1). Mycobiome diversity: high-throughput sequencing and identification of fungi. </a:t>
              </a:r>
              <a:r>
                <a:rPr lang="en-US" sz="4200" i="1" dirty="0">
                  <a:latin typeface="Palentino"/>
                </a:rPr>
                <a:t>Nature Reviews Microbiology</a:t>
              </a:r>
              <a:r>
                <a:rPr lang="en-US" sz="4200" dirty="0">
                  <a:latin typeface="Palentino"/>
                </a:rPr>
                <a:t>. Nature Publishing Group.</a:t>
              </a:r>
              <a:r>
                <a:rPr lang="en-US" sz="4200" u="sng" dirty="0">
                  <a:latin typeface="Palentino"/>
                  <a:hlinkClick r:id="rId4"/>
                </a:rPr>
                <a:t> </a:t>
              </a:r>
              <a:endParaRPr lang="en-US" sz="4200" u="sng" dirty="0">
                <a:latin typeface="Palentino"/>
              </a:endParaRPr>
            </a:p>
            <a:p>
              <a:pPr indent="-468000">
                <a:buFont typeface="+mj-lt"/>
                <a:buAutoNum type="arabicPeriod"/>
              </a:pPr>
              <a:endParaRPr lang="en-US" sz="4200" b="1" dirty="0">
                <a:latin typeface="Palentino"/>
              </a:endParaRPr>
            </a:p>
            <a:p>
              <a:pPr indent="-468000">
                <a:buFont typeface="+mj-lt"/>
                <a:buAutoNum type="arabicPeriod"/>
              </a:pPr>
              <a:r>
                <a:rPr lang="en-CA" sz="4200" dirty="0" err="1">
                  <a:latin typeface="Palentino"/>
                </a:rPr>
                <a:t>Anslan</a:t>
              </a:r>
              <a:r>
                <a:rPr lang="en-CA" sz="4200" dirty="0">
                  <a:latin typeface="Palentino"/>
                </a:rPr>
                <a:t>, S., Nilsson, R. H., </a:t>
              </a:r>
              <a:r>
                <a:rPr lang="en-CA" sz="4200" dirty="0" err="1">
                  <a:latin typeface="Palentino"/>
                </a:rPr>
                <a:t>Wurzbacher</a:t>
              </a:r>
              <a:r>
                <a:rPr lang="en-CA" sz="4200" dirty="0">
                  <a:latin typeface="Palentino"/>
                </a:rPr>
                <a:t>, C., </a:t>
              </a:r>
              <a:r>
                <a:rPr lang="en-CA" sz="4200" dirty="0" err="1">
                  <a:latin typeface="Palentino"/>
                </a:rPr>
                <a:t>Baldrian</a:t>
              </a:r>
              <a:r>
                <a:rPr lang="en-CA" sz="4200" dirty="0">
                  <a:latin typeface="Palentino"/>
                </a:rPr>
                <a:t>, P., </a:t>
              </a:r>
              <a:r>
                <a:rPr lang="en-CA" sz="4200" dirty="0" err="1">
                  <a:latin typeface="Palentino"/>
                </a:rPr>
                <a:t>Tedersoo</a:t>
              </a:r>
              <a:r>
                <a:rPr lang="en-CA" sz="4200" dirty="0">
                  <a:latin typeface="Palentino"/>
                </a:rPr>
                <a:t>, L., &amp; Bahram, M. (2018). Great differences in performance and outcome of high-throughput sequencing data analysis platforms for fungal metabarcoding. </a:t>
              </a:r>
              <a:r>
                <a:rPr lang="en-CA" sz="4200" i="1" dirty="0" err="1">
                  <a:latin typeface="Palentino"/>
                </a:rPr>
                <a:t>MycoKeys</a:t>
              </a:r>
              <a:r>
                <a:rPr lang="en-CA" sz="4200" dirty="0">
                  <a:latin typeface="Palentino"/>
                </a:rPr>
                <a:t>, </a:t>
              </a:r>
              <a:r>
                <a:rPr lang="en-CA" sz="4200" i="1" dirty="0">
                  <a:latin typeface="Palentino"/>
                </a:rPr>
                <a:t>39</a:t>
              </a:r>
              <a:r>
                <a:rPr lang="en-CA" sz="4200" dirty="0">
                  <a:latin typeface="Palentino"/>
                </a:rPr>
                <a:t>, 29–40.</a:t>
              </a:r>
              <a:r>
                <a:rPr lang="en-CA" sz="4200" u="sng" dirty="0">
                  <a:latin typeface="Palentino"/>
                  <a:hlinkClick r:id="rId5"/>
                </a:rPr>
                <a:t> </a:t>
              </a:r>
              <a:endParaRPr lang="en-US" sz="4200" u="sng" dirty="0">
                <a:latin typeface="Palentino"/>
              </a:endParaRPr>
            </a:p>
            <a:p>
              <a:pPr indent="-468000">
                <a:buFont typeface="+mj-lt"/>
                <a:buAutoNum type="arabicPeriod"/>
              </a:pPr>
              <a:endParaRPr lang="en-US" sz="4200" u="sng" dirty="0">
                <a:latin typeface="Palentino"/>
              </a:endParaRPr>
            </a:p>
            <a:p>
              <a:pPr indent="-468000">
                <a:buFont typeface="+mj-lt"/>
                <a:buAutoNum type="arabicPeriod"/>
              </a:pPr>
              <a:r>
                <a:rPr lang="en-US" sz="4200" dirty="0">
                  <a:latin typeface="Palentino"/>
                </a:rPr>
                <a:t>Bakker, M. G. (2018). A fungal mock community control for amplicon sequencing experiments. </a:t>
              </a:r>
              <a:r>
                <a:rPr lang="en-US" sz="4200" i="1" dirty="0">
                  <a:latin typeface="Palentino"/>
                </a:rPr>
                <a:t>Molecular Ecology Resources</a:t>
              </a:r>
              <a:r>
                <a:rPr lang="en-US" sz="4200" dirty="0">
                  <a:latin typeface="Palentino"/>
                </a:rPr>
                <a:t>, </a:t>
              </a:r>
              <a:r>
                <a:rPr lang="en-US" sz="4200" i="1" dirty="0">
                  <a:latin typeface="Palentino"/>
                </a:rPr>
                <a:t>18</a:t>
              </a:r>
              <a:r>
                <a:rPr lang="en-US" sz="4200" dirty="0">
                  <a:latin typeface="Palentino"/>
                </a:rPr>
                <a:t>(3), 541–556. </a:t>
              </a:r>
              <a:endParaRPr lang="en-CA" sz="4200" dirty="0">
                <a:latin typeface="Palen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53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D0093D-A344-4202-BC8F-B273A297E943}"/>
              </a:ext>
            </a:extLst>
          </p:cNvPr>
          <p:cNvGrpSpPr/>
          <p:nvPr/>
        </p:nvGrpSpPr>
        <p:grpSpPr>
          <a:xfrm>
            <a:off x="457200" y="0"/>
            <a:ext cx="50406299" cy="10064294"/>
            <a:chOff x="457200" y="0"/>
            <a:chExt cx="50406299" cy="1006429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DC2C781-1A88-4523-86A4-6F8D3D43CC7E}"/>
                </a:ext>
              </a:extLst>
            </p:cNvPr>
            <p:cNvSpPr/>
            <p:nvPr/>
          </p:nvSpPr>
          <p:spPr>
            <a:xfrm>
              <a:off x="457200" y="196394"/>
              <a:ext cx="50406299" cy="9867900"/>
            </a:xfrm>
            <a:prstGeom prst="roundRect">
              <a:avLst/>
            </a:prstGeom>
            <a:solidFill>
              <a:srgbClr val="31A4A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7FFF7A-7000-4731-ADE6-D69471B1AEB3}"/>
                </a:ext>
              </a:extLst>
            </p:cNvPr>
            <p:cNvSpPr txBox="1"/>
            <p:nvPr/>
          </p:nvSpPr>
          <p:spPr>
            <a:xfrm>
              <a:off x="1104900" y="0"/>
              <a:ext cx="49644300" cy="100642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0" b="1" dirty="0">
                  <a:solidFill>
                    <a:srgbClr val="31A4A7"/>
                  </a:solidFill>
                  <a:latin typeface="Gill Sans MT" panose="020B0502020104020203" pitchFamily="34" charset="0"/>
                </a:rPr>
                <a:t>Disclosures/financial relationships with any commercial interest, past 12 months of the authors</a:t>
              </a:r>
              <a:endParaRPr lang="en-CA" sz="7000" b="1" baseline="30000" dirty="0">
                <a:solidFill>
                  <a:srgbClr val="31A4A7"/>
                </a:solidFill>
                <a:latin typeface="Gill Sans MT" panose="020B0502020104020203" pitchFamily="34" charset="0"/>
              </a:endParaRPr>
            </a:p>
            <a:p>
              <a:pPr algn="ctr"/>
              <a:endParaRPr lang="en-US" sz="5000" b="1" dirty="0">
                <a:latin typeface="Gill Sans MT" panose="020B0502020104020203" pitchFamily="34" charset="0"/>
              </a:endParaRPr>
            </a:p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Mr.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Mok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Knox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Forbes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Graham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Ms. Hart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O’Mahony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and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Mr. Zhu 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have no disclosures.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Arnold 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reports personal fees for consulting from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Acorda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Biogen, Celgene, F. Hoffmann-La Roche, Frequency Therapeutics,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GeNeuro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MedImmune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Merck-Serono, Novartis, and Sanofi-Aventis; grants from Biogen,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Immunotec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and Novartis; and an equity interest in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NeuroRx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Research.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Bar-Or 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serves on scientific advisory boards for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Atara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Biotherapeutics, Biogen Idec, Celgene/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Receptos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Janssen/Actelion, Merck/EMD Serono, Novartis, Roche/Genentech and Sanofi-Genzyme, and has sponsored research agreements with Biogen Idec, Novartis, EMD-Serono and Roche/Genentech.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C.N. Bernstein 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is supported in part by the Bingham Chair in Gastroenterology. He has been on the advisory boards of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Abbvie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Canada, Janssen Canada, Pfizer Canada, Takeda Canada, Roche Canada, and consulted to Takeda and Mylan Pharmaceuticals. He has been on the speaker’s bureau for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Abbvie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Canada, Janssen Canada, Takeda Canada and Medtronic Canada. He has received unrestricted educational grants from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Abbvie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Canada, Janssen Canada, Pfizer Canada, and Takeda Canada and has done contract research with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Abbvie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Janssen, Pfizer, Celgene,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Boeringher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Ingelheim, and Roche.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Marrie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has received research funding from CIHR, MS Society of Canada, Crohn’s and Colitis Canada, NMSS, CMSC, the Arthritis Society outside of the submitted work.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Yeh 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reports grants from CMSC, NMSS, MS Society of Canada/MS Scientific Research Foundation, Biogen, CIHR, OIRM, SCN,  SickKids Foundation, CBMH, meeting support from the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Guthy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Jackson Foundation, Honoraria from MS At the Limits,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Excemed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Alexion, Biogen.  All outside of the submitted work.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Van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Domselaar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has received research support in the last 3 years from Genome Canada and CIHR.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Banwell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serves as a consultant to Roche, UCB, Novartis, and Janssen. Dr.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Banwell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has served as a non-remunerated advisor to Biogen IDEC and Teva Neuroscience. Dr.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Banwell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receives grant funding from the Canadian MS Society and Research Foundation, NMSS, and NIH. 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Dr.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Waubant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has received honoraria for presentation from ANA, AAN,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MS@thelimit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, and for consulting from Jazz Pharma, and Emerald. She is funded by the NIH, the NMSS, the Race to Erase MS &amp; PCORI. </a:t>
              </a:r>
            </a:p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Dr Tremlett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is the Canada Research Chair for Neuro-epidemiology &amp; MS and has received research support in the last 3 years from the: National MS Society, Canadian Institutes of Health Research, Canada Foundation          for Innovation, MS Society of Canada, and the MS Scientific Research Foundation.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41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7AFE25-CBE9-409B-8A9F-F1E60A57F84A}"/>
              </a:ext>
            </a:extLst>
          </p:cNvPr>
          <p:cNvGrpSpPr/>
          <p:nvPr/>
        </p:nvGrpSpPr>
        <p:grpSpPr>
          <a:xfrm>
            <a:off x="5093232" y="2860103"/>
            <a:ext cx="41617368" cy="23083394"/>
            <a:chOff x="121605" y="7328352"/>
            <a:chExt cx="16299270" cy="167921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F42B7FF-AA5A-47F3-91C1-A6AB69D9A347}"/>
                </a:ext>
              </a:extLst>
            </p:cNvPr>
            <p:cNvGrpSpPr/>
            <p:nvPr/>
          </p:nvGrpSpPr>
          <p:grpSpPr>
            <a:xfrm>
              <a:off x="584990" y="7906917"/>
              <a:ext cx="15806117" cy="16213625"/>
              <a:chOff x="358060" y="8605202"/>
              <a:chExt cx="10822643" cy="1621362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FFF7A-7000-4731-ADE6-D69471B1AEB3}"/>
                  </a:ext>
                </a:extLst>
              </p:cNvPr>
              <p:cNvSpPr txBox="1"/>
              <p:nvPr/>
            </p:nvSpPr>
            <p:spPr>
              <a:xfrm>
                <a:off x="471331" y="8605202"/>
                <a:ext cx="10709372" cy="102618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500" b="1" dirty="0">
                    <a:solidFill>
                      <a:srgbClr val="31A4A7"/>
                    </a:solidFill>
                    <a:latin typeface="Gill Sans MT" panose="020B0502020104020203" pitchFamily="34" charset="0"/>
                  </a:rPr>
                  <a:t>Introduction</a:t>
                </a:r>
              </a:p>
              <a:p>
                <a:pPr algn="ctr"/>
                <a:endParaRPr lang="en-US" sz="8500" b="1" dirty="0">
                  <a:latin typeface="Gill Sans MT" panose="020B0502020104020203" pitchFamily="34" charset="0"/>
                </a:endParaRPr>
              </a:p>
              <a:p>
                <a:pPr marL="571500" indent="-571500">
                  <a:buFont typeface="Wingdings" panose="05000000000000000000" pitchFamily="2" charset="2"/>
                  <a:buChar char="q"/>
                </a:pPr>
                <a:r>
                  <a:rPr lang="en-US" sz="7200" dirty="0">
                    <a:latin typeface="Palatino"/>
                  </a:rPr>
                  <a:t> Studies examining the role of the microbiota in multiple sclerosis (MS) often focus on the gut bacteria; few have considered a potential role of gut mycobiota.</a:t>
                </a:r>
                <a:r>
                  <a:rPr lang="en-US" sz="7200" baseline="30000" dirty="0">
                    <a:latin typeface="Palatino"/>
                  </a:rPr>
                  <a:t>1, 2, 3 </a:t>
                </a:r>
                <a:endParaRPr lang="en-US" sz="7200" dirty="0">
                  <a:latin typeface="Palatino"/>
                </a:endParaRPr>
              </a:p>
              <a:p>
                <a:endParaRPr lang="en-US" sz="7200" dirty="0">
                  <a:latin typeface="Palatino"/>
                </a:endParaRPr>
              </a:p>
              <a:p>
                <a:pPr marL="571500" indent="-571500">
                  <a:buFont typeface="Wingdings" panose="05000000000000000000" pitchFamily="2" charset="2"/>
                  <a:buChar char="q"/>
                </a:pPr>
                <a:r>
                  <a:rPr lang="en-US" sz="7200" dirty="0">
                    <a:latin typeface="Palatino"/>
                  </a:rPr>
                  <a:t> Methods for evaluating gut </a:t>
                </a:r>
                <a:r>
                  <a:rPr lang="en-US" sz="7200" dirty="0" err="1">
                    <a:latin typeface="Palatino"/>
                  </a:rPr>
                  <a:t>mycobiota</a:t>
                </a:r>
                <a:r>
                  <a:rPr lang="en-US" sz="7200" dirty="0">
                    <a:latin typeface="Palatino"/>
                  </a:rPr>
                  <a:t> are lacking and require systematic evaluation of sequencing protocols, reference databases, and bioinformatics pipelines to properly investigate possible gut mycobiome influences on MS.</a:t>
                </a:r>
                <a:r>
                  <a:rPr lang="en-US" sz="7200" baseline="30000" dirty="0">
                    <a:latin typeface="Palatino"/>
                  </a:rPr>
                  <a:t>1, 4, 5</a:t>
                </a:r>
              </a:p>
              <a:p>
                <a:endParaRPr lang="en-US" sz="8500" baseline="30000" dirty="0">
                  <a:latin typeface="Palatino"/>
                </a:endParaRPr>
              </a:p>
              <a:p>
                <a:endParaRPr lang="en-US" sz="4000" baseline="30000" dirty="0">
                  <a:latin typeface="Palatino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CA" sz="2000" dirty="0">
                  <a:latin typeface="Palatino"/>
                </a:endParaRPr>
              </a:p>
              <a:p>
                <a:pPr lvl="1"/>
                <a:endParaRPr lang="en-US" sz="4000" dirty="0">
                  <a:latin typeface="Palatino"/>
                </a:endParaRPr>
              </a:p>
              <a:p>
                <a:endParaRPr lang="en-US" sz="7200" b="1" dirty="0">
                  <a:latin typeface="Gill Sans MT" panose="020B0502020104020203" pitchFamily="34" charset="0"/>
                </a:endParaRPr>
              </a:p>
              <a:p>
                <a:endParaRPr lang="en-US" sz="4000" baseline="30000" dirty="0">
                  <a:latin typeface="Palatino"/>
                </a:endParaRPr>
              </a:p>
              <a:p>
                <a:endParaRPr lang="en-CA" sz="4000" baseline="30000" dirty="0">
                  <a:latin typeface="Palatino"/>
                </a:endParaRPr>
              </a:p>
              <a:p>
                <a:pPr lvl="1"/>
                <a:endParaRPr lang="en-US" sz="4000" dirty="0">
                  <a:latin typeface="Palatino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2D4461-6624-4A9C-B1E5-0764DAA6CB0F}"/>
                  </a:ext>
                </a:extLst>
              </p:cNvPr>
              <p:cNvSpPr txBox="1"/>
              <p:nvPr/>
            </p:nvSpPr>
            <p:spPr>
              <a:xfrm>
                <a:off x="358060" y="17907953"/>
                <a:ext cx="10709372" cy="69108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500" b="1" dirty="0">
                    <a:solidFill>
                      <a:srgbClr val="31A4A7"/>
                    </a:solidFill>
                    <a:latin typeface="Gill Sans MT" panose="020B0502020104020203" pitchFamily="34" charset="0"/>
                  </a:rPr>
                  <a:t>Objectives</a:t>
                </a:r>
              </a:p>
              <a:p>
                <a:pPr algn="ctr"/>
                <a:endParaRPr lang="en-US" sz="8500" b="1" dirty="0">
                  <a:latin typeface="Gill Sans MT" panose="020B0502020104020203" pitchFamily="34" charset="0"/>
                </a:endParaRPr>
              </a:p>
              <a:p>
                <a:r>
                  <a:rPr lang="en-US" sz="7200" dirty="0">
                    <a:latin typeface="Palatino"/>
                  </a:rPr>
                  <a:t>To evaluate the performance of different sequencing conditions and analytical approaches for characterizing the gut mycobiome in a cohort of healthy individuals and cases with monophasic acquired demyelinating syndrome (mono ADS) or pediatric-onset MS.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CA" sz="2000" dirty="0">
                  <a:latin typeface="Palatino"/>
                </a:endParaRPr>
              </a:p>
              <a:p>
                <a:pPr lvl="1"/>
                <a:endParaRPr lang="en-US" sz="4000" dirty="0">
                  <a:latin typeface="Palatino"/>
                </a:endParaRPr>
              </a:p>
              <a:p>
                <a:endParaRPr lang="en-US" sz="7200" b="1" dirty="0">
                  <a:latin typeface="Gill Sans MT" panose="020B0502020104020203" pitchFamily="34" charset="0"/>
                </a:endParaRPr>
              </a:p>
              <a:p>
                <a:endParaRPr lang="en-US" sz="4000" baseline="30000" dirty="0">
                  <a:latin typeface="Palatino"/>
                </a:endParaRPr>
              </a:p>
              <a:p>
                <a:endParaRPr lang="en-CA" sz="4000" baseline="30000" dirty="0">
                  <a:latin typeface="Palatino"/>
                </a:endParaRPr>
              </a:p>
              <a:p>
                <a:pPr lvl="1"/>
                <a:endParaRPr lang="en-US" sz="4000" dirty="0">
                  <a:latin typeface="Palatino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FF8C575-4AB2-41FB-A75A-67E3DE1069A3}"/>
                </a:ext>
              </a:extLst>
            </p:cNvPr>
            <p:cNvSpPr/>
            <p:nvPr/>
          </p:nvSpPr>
          <p:spPr>
            <a:xfrm>
              <a:off x="121605" y="7328352"/>
              <a:ext cx="16299270" cy="16623502"/>
            </a:xfrm>
            <a:prstGeom prst="roundRect">
              <a:avLst/>
            </a:prstGeom>
            <a:noFill/>
            <a:ln w="190500">
              <a:solidFill>
                <a:srgbClr val="29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417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91E458-45F9-49B3-B018-9B818BDB53BA}"/>
              </a:ext>
            </a:extLst>
          </p:cNvPr>
          <p:cNvGrpSpPr/>
          <p:nvPr/>
        </p:nvGrpSpPr>
        <p:grpSpPr>
          <a:xfrm>
            <a:off x="30343104" y="16501446"/>
            <a:ext cx="14002402" cy="8935966"/>
            <a:chOff x="30343104" y="16501446"/>
            <a:chExt cx="14002402" cy="89359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27AA87-9FE1-4A20-A2C4-682A7791ABDD}"/>
                </a:ext>
              </a:extLst>
            </p:cNvPr>
            <p:cNvSpPr txBox="1"/>
            <p:nvPr/>
          </p:nvSpPr>
          <p:spPr>
            <a:xfrm>
              <a:off x="30343104" y="23652308"/>
              <a:ext cx="14002402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500" b="1" dirty="0">
                  <a:latin typeface="Gill Sans MT" panose="020B0502020104020203" pitchFamily="34" charset="0"/>
                </a:rPr>
                <a:t>Figure 4. </a:t>
              </a:r>
              <a:r>
                <a:rPr lang="en-US" sz="5500" dirty="0">
                  <a:latin typeface="Gill Sans MT" panose="020B0502020104020203" pitchFamily="34" charset="0"/>
                </a:rPr>
                <a:t>Addition of </a:t>
              </a:r>
              <a:r>
                <a:rPr lang="en-US" sz="5500" dirty="0" err="1">
                  <a:latin typeface="Gill Sans MT" panose="020B0502020104020203" pitchFamily="34" charset="0"/>
                </a:rPr>
                <a:t>PhiX</a:t>
              </a:r>
              <a:r>
                <a:rPr lang="en-US" sz="5500" dirty="0">
                  <a:latin typeface="Gill Sans MT" panose="020B0502020104020203" pitchFamily="34" charset="0"/>
                </a:rPr>
                <a:t> genome to low-diversity samples improves signal quality.</a:t>
              </a:r>
              <a:endParaRPr lang="en-CA" sz="5500" b="1" dirty="0">
                <a:latin typeface="Gill Sans MT" panose="020B0502020104020203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4285F1-9EF3-4B2D-896F-D030C3950585}"/>
                </a:ext>
              </a:extLst>
            </p:cNvPr>
            <p:cNvGrpSpPr/>
            <p:nvPr/>
          </p:nvGrpSpPr>
          <p:grpSpPr>
            <a:xfrm>
              <a:off x="30408801" y="16501446"/>
              <a:ext cx="13488648" cy="7178269"/>
              <a:chOff x="7649903" y="8487280"/>
              <a:chExt cx="13488648" cy="717826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AE7D9E6-135F-4452-892E-BCA995B8AD35}"/>
                  </a:ext>
                </a:extLst>
              </p:cNvPr>
              <p:cNvPicPr/>
              <p:nvPr/>
            </p:nvPicPr>
            <p:blipFill rotWithShape="1">
              <a:blip r:embed="rId4"/>
              <a:srcRect l="34893" t="57072" r="31378" b="11005"/>
              <a:stretch/>
            </p:blipFill>
            <p:spPr bwMode="auto">
              <a:xfrm>
                <a:off x="7649903" y="8487280"/>
                <a:ext cx="13488648" cy="717826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5B9A82C-B118-4839-BDF8-81B37537F277}"/>
                  </a:ext>
                </a:extLst>
              </p:cNvPr>
              <p:cNvPicPr/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191" t="54895" r="3797" b="9516"/>
              <a:stretch/>
            </p:blipFill>
            <p:spPr bwMode="auto">
              <a:xfrm>
                <a:off x="18065252" y="12488043"/>
                <a:ext cx="2638939" cy="248720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F8C575-4AB2-41FB-A75A-67E3DE1069A3}"/>
              </a:ext>
            </a:extLst>
          </p:cNvPr>
          <p:cNvSpPr/>
          <p:nvPr/>
        </p:nvSpPr>
        <p:spPr>
          <a:xfrm>
            <a:off x="5093232" y="2860103"/>
            <a:ext cx="41617368" cy="22851507"/>
          </a:xfrm>
          <a:prstGeom prst="roundRect">
            <a:avLst/>
          </a:prstGeom>
          <a:noFill/>
          <a:ln w="190500">
            <a:solidFill>
              <a:srgbClr val="29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94AD7-608C-40FA-AC60-4BCEB882849F}"/>
              </a:ext>
            </a:extLst>
          </p:cNvPr>
          <p:cNvSpPr txBox="1"/>
          <p:nvPr/>
        </p:nvSpPr>
        <p:spPr>
          <a:xfrm>
            <a:off x="20547230" y="3485296"/>
            <a:ext cx="10709372" cy="14003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500" b="1" dirty="0">
                <a:solidFill>
                  <a:srgbClr val="31A4A7"/>
                </a:solidFill>
                <a:latin typeface="Gill Sans MT" panose="020B0502020104020203" pitchFamily="34" charset="0"/>
              </a:rPr>
              <a:t>Methodology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4E7473-AFEC-4615-876F-BA559949EC9E}"/>
              </a:ext>
            </a:extLst>
          </p:cNvPr>
          <p:cNvGrpSpPr/>
          <p:nvPr/>
        </p:nvGrpSpPr>
        <p:grpSpPr>
          <a:xfrm>
            <a:off x="6485203" y="16958525"/>
            <a:ext cx="21492807" cy="7659911"/>
            <a:chOff x="4664175" y="9551623"/>
            <a:chExt cx="9692973" cy="345451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A3F88F-697C-4EC3-B7E5-58603745BC23}"/>
                </a:ext>
              </a:extLst>
            </p:cNvPr>
            <p:cNvSpPr/>
            <p:nvPr/>
          </p:nvSpPr>
          <p:spPr>
            <a:xfrm>
              <a:off x="4664175" y="12582792"/>
              <a:ext cx="9692973" cy="423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500" b="1" dirty="0">
                  <a:latin typeface="Gill Sans MT" panose="020B0502020104020203" pitchFamily="34" charset="0"/>
                </a:rPr>
                <a:t>Figure 3.</a:t>
              </a:r>
              <a:r>
                <a:rPr lang="en-US" sz="5500" dirty="0">
                  <a:latin typeface="Gill Sans MT" panose="020B0502020104020203" pitchFamily="34" charset="0"/>
                </a:rPr>
                <a:t> Experimental protocol.</a:t>
              </a:r>
              <a:endParaRPr lang="en-CA" sz="5500" b="1" dirty="0">
                <a:latin typeface="Gill Sans MT" panose="020B0502020104020203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F513EFB-BEF3-48B8-93E6-853056F4FB1F}"/>
                </a:ext>
              </a:extLst>
            </p:cNvPr>
            <p:cNvGrpSpPr/>
            <p:nvPr/>
          </p:nvGrpSpPr>
          <p:grpSpPr>
            <a:xfrm>
              <a:off x="4787539" y="9551623"/>
              <a:ext cx="9279709" cy="3106515"/>
              <a:chOff x="7958122" y="7817283"/>
              <a:chExt cx="15057195" cy="504061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78DA63C-2840-4C76-8DD7-2F4AFB74B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8122" y="7817283"/>
                <a:ext cx="15057195" cy="4055259"/>
              </a:xfrm>
              <a:prstGeom prst="rect">
                <a:avLst/>
              </a:prstGeom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B4026F9-6BD7-461C-8CA5-2F2AF211E720}"/>
                  </a:ext>
                </a:extLst>
              </p:cNvPr>
              <p:cNvGrpSpPr/>
              <p:nvPr/>
            </p:nvGrpSpPr>
            <p:grpSpPr>
              <a:xfrm>
                <a:off x="11884597" y="11020774"/>
                <a:ext cx="10746681" cy="1837120"/>
                <a:chOff x="11884597" y="11020774"/>
                <a:chExt cx="10746681" cy="1837120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D404F199-3D94-4A3B-B374-FD1DC30A900F}"/>
                    </a:ext>
                  </a:extLst>
                </p:cNvPr>
                <p:cNvGrpSpPr/>
                <p:nvPr/>
              </p:nvGrpSpPr>
              <p:grpSpPr>
                <a:xfrm>
                  <a:off x="12610353" y="11020774"/>
                  <a:ext cx="10020925" cy="1837120"/>
                  <a:chOff x="7502755" y="3754233"/>
                  <a:chExt cx="4344852" cy="796535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36E77B1D-FC1B-47A3-A026-3577F28A298C}"/>
                      </a:ext>
                    </a:extLst>
                  </p:cNvPr>
                  <p:cNvGrpSpPr/>
                  <p:nvPr/>
                </p:nvGrpSpPr>
                <p:grpSpPr>
                  <a:xfrm>
                    <a:off x="7502755" y="3754233"/>
                    <a:ext cx="4344852" cy="732222"/>
                    <a:chOff x="7502755" y="3754233"/>
                    <a:chExt cx="4344852" cy="732222"/>
                  </a:xfrm>
                </p:grpSpPr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AACE22F9-070D-4A05-82B3-38AF418820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02755" y="3754233"/>
                      <a:ext cx="1638218" cy="732222"/>
                      <a:chOff x="6897471" y="2879535"/>
                      <a:chExt cx="1638218" cy="732222"/>
                    </a:xfrm>
                  </p:grpSpPr>
                  <p:grpSp>
                    <p:nvGrpSpPr>
                      <p:cNvPr id="52" name="Group 51">
                        <a:extLst>
                          <a:ext uri="{FF2B5EF4-FFF2-40B4-BE49-F238E27FC236}">
                            <a16:creationId xmlns:a16="http://schemas.microsoft.com/office/drawing/2014/main" id="{C87841FE-04C7-4863-AEAA-75A7B089D5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97471" y="2879535"/>
                        <a:ext cx="1596310" cy="473698"/>
                        <a:chOff x="6897471" y="2879535"/>
                        <a:chExt cx="1596310" cy="473698"/>
                      </a:xfrm>
                    </p:grpSpPr>
                    <p:grpSp>
                      <p:nvGrpSpPr>
                        <p:cNvPr id="54" name="Group 53">
                          <a:extLst>
                            <a:ext uri="{FF2B5EF4-FFF2-40B4-BE49-F238E27FC236}">
                              <a16:creationId xmlns:a16="http://schemas.microsoft.com/office/drawing/2014/main" id="{8F386125-2077-4836-A09A-B4C0F714E34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20474" y="2879535"/>
                          <a:ext cx="1198946" cy="312665"/>
                          <a:chOff x="7120474" y="2879535"/>
                          <a:chExt cx="1198946" cy="312665"/>
                        </a:xfrm>
                      </p:grpSpPr>
                      <p:cxnSp>
                        <p:nvCxnSpPr>
                          <p:cNvPr id="58" name="Straight Connector 57">
                            <a:extLst>
                              <a:ext uri="{FF2B5EF4-FFF2-40B4-BE49-F238E27FC236}">
                                <a16:creationId xmlns:a16="http://schemas.microsoft.com/office/drawing/2014/main" id="{392C3130-1390-4BFA-88ED-2FCA1842EA9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7120474" y="2879535"/>
                            <a:ext cx="596466" cy="261239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9" name="Straight Connector 58">
                            <a:extLst>
                              <a:ext uri="{FF2B5EF4-FFF2-40B4-BE49-F238E27FC236}">
                                <a16:creationId xmlns:a16="http://schemas.microsoft.com/office/drawing/2014/main" id="{6115B81E-DE25-4900-93C3-D5E318B9CB3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7688522" y="2880798"/>
                            <a:ext cx="14209" cy="28184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0" name="Straight Connector 59">
                            <a:extLst>
                              <a:ext uri="{FF2B5EF4-FFF2-40B4-BE49-F238E27FC236}">
                                <a16:creationId xmlns:a16="http://schemas.microsoft.com/office/drawing/2014/main" id="{8A758498-0F3D-42E5-8E00-208C7CBA92B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 flipV="1">
                            <a:off x="7702731" y="2880798"/>
                            <a:ext cx="616689" cy="31140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55" name="Rounded Rectangle 39">
                          <a:extLst>
                            <a:ext uri="{FF2B5EF4-FFF2-40B4-BE49-F238E27FC236}">
                              <a16:creationId xmlns:a16="http://schemas.microsoft.com/office/drawing/2014/main" id="{E72C5C09-3A2D-4E77-B233-028BDBCFF4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7471" y="3140774"/>
                          <a:ext cx="382708" cy="212459"/>
                        </a:xfrm>
                        <a:prstGeom prst="roundRect">
                          <a:avLst/>
                        </a:prstGeom>
                        <a:solidFill>
                          <a:srgbClr val="CBD5E8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  <p:sp>
                      <p:nvSpPr>
                        <p:cNvPr id="56" name="Rounded Rectangle 48">
                          <a:extLst>
                            <a:ext uri="{FF2B5EF4-FFF2-40B4-BE49-F238E27FC236}">
                              <a16:creationId xmlns:a16="http://schemas.microsoft.com/office/drawing/2014/main" id="{2254F3C5-1E68-4257-A82A-2C0DECA772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04272" y="3140774"/>
                          <a:ext cx="382708" cy="212459"/>
                        </a:xfrm>
                        <a:prstGeom prst="roundRect">
                          <a:avLst/>
                        </a:prstGeom>
                        <a:solidFill>
                          <a:srgbClr val="DFCBE3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  <p:sp>
                      <p:nvSpPr>
                        <p:cNvPr id="57" name="Rounded Rectangle 50">
                          <a:extLst>
                            <a:ext uri="{FF2B5EF4-FFF2-40B4-BE49-F238E27FC236}">
                              <a16:creationId xmlns:a16="http://schemas.microsoft.com/office/drawing/2014/main" id="{B2AD7205-3D7C-4D68-9A49-17B6C80DC2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11073" y="3140774"/>
                          <a:ext cx="382708" cy="212459"/>
                        </a:xfrm>
                        <a:prstGeom prst="roundRect">
                          <a:avLst/>
                        </a:prstGeom>
                        <a:solidFill>
                          <a:srgbClr val="DFCBE3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pic>
                    <p:nvPicPr>
                      <p:cNvPr id="53" name="Picture 10" descr="https://o.remove.bg/downloads/16b3849b-e9da-489d-bacc-eff26aa2a629/Untitled-removebg-preview.png">
                        <a:extLst>
                          <a:ext uri="{FF2B5EF4-FFF2-40B4-BE49-F238E27FC236}">
                            <a16:creationId xmlns:a16="http://schemas.microsoft.com/office/drawing/2014/main" id="{09A1CEFB-4C60-44E8-8DBD-98E03AE613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0704" r="1627"/>
                      <a:stretch/>
                    </p:blipFill>
                    <p:spPr bwMode="auto">
                      <a:xfrm>
                        <a:off x="6914671" y="3159923"/>
                        <a:ext cx="1621018" cy="4518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7938B419-4C1F-4EBC-8CBA-2FBD25889D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90438" y="4088432"/>
                      <a:ext cx="2057169" cy="380615"/>
                      <a:chOff x="9790438" y="4088432"/>
                      <a:chExt cx="2057169" cy="380615"/>
                    </a:xfrm>
                  </p:grpSpPr>
                  <p:sp>
                    <p:nvSpPr>
                      <p:cNvPr id="46" name="Rounded Rectangle 62">
                        <a:extLst>
                          <a:ext uri="{FF2B5EF4-FFF2-40B4-BE49-F238E27FC236}">
                            <a16:creationId xmlns:a16="http://schemas.microsoft.com/office/drawing/2014/main" id="{5345CD99-1D34-4F37-B9D3-8A6C16418A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80273" y="4232940"/>
                        <a:ext cx="478251" cy="230249"/>
                      </a:xfrm>
                      <a:prstGeom prst="roundRect">
                        <a:avLst/>
                      </a:prstGeom>
                      <a:solidFill>
                        <a:srgbClr val="B3CCE3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7" name="Rounded Rectangle 63">
                        <a:extLst>
                          <a:ext uri="{FF2B5EF4-FFF2-40B4-BE49-F238E27FC236}">
                            <a16:creationId xmlns:a16="http://schemas.microsoft.com/office/drawing/2014/main" id="{A3EFD538-847C-4BBE-AB41-9BAA74818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369356" y="4238798"/>
                        <a:ext cx="478251" cy="230249"/>
                      </a:xfrm>
                      <a:prstGeom prst="roundRect">
                        <a:avLst/>
                      </a:prstGeom>
                      <a:solidFill>
                        <a:srgbClr val="B3CCE3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8" name="Rounded Rectangle 64">
                        <a:extLst>
                          <a:ext uri="{FF2B5EF4-FFF2-40B4-BE49-F238E27FC236}">
                            <a16:creationId xmlns:a16="http://schemas.microsoft.com/office/drawing/2014/main" id="{BFF8E9C0-1704-4B1F-B0AE-EE46FC3142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90438" y="4223985"/>
                        <a:ext cx="478251" cy="230249"/>
                      </a:xfrm>
                      <a:prstGeom prst="roundRect">
                        <a:avLst/>
                      </a:prstGeom>
                      <a:solidFill>
                        <a:srgbClr val="B3CCE3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DB6D38EB-14B3-4F26-A4BD-A08C5B07A1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029563" y="4088432"/>
                        <a:ext cx="749793" cy="116231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lg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Connector 49">
                        <a:extLst>
                          <a:ext uri="{FF2B5EF4-FFF2-40B4-BE49-F238E27FC236}">
                            <a16:creationId xmlns:a16="http://schemas.microsoft.com/office/drawing/2014/main" id="{66A18E29-D75E-4773-A8B6-6C1376449A9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813419" y="4106063"/>
                        <a:ext cx="795062" cy="126877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lg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Connector 50">
                        <a:extLst>
                          <a:ext uri="{FF2B5EF4-FFF2-40B4-BE49-F238E27FC236}">
                            <a16:creationId xmlns:a16="http://schemas.microsoft.com/office/drawing/2014/main" id="{C54FD25C-641B-4D81-BF2B-E2DA12A8B81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776141" y="4102300"/>
                        <a:ext cx="0" cy="13064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lg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pic>
                <p:nvPicPr>
                  <p:cNvPr id="43" name="Picture 16" descr="https://o.remove.bg/downloads/f5c408b9-f5be-4846-bd18-7a99157c23e1/Untitled-removebg-preview.png">
                    <a:extLst>
                      <a:ext uri="{FF2B5EF4-FFF2-40B4-BE49-F238E27FC236}">
                        <a16:creationId xmlns:a16="http://schemas.microsoft.com/office/drawing/2014/main" id="{D695D19E-9F3A-4945-B99E-7230C38D04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817666" y="3845917"/>
                    <a:ext cx="2000250" cy="7048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3456AF1-E027-487C-ADEB-6E4802D643CE}"/>
                    </a:ext>
                  </a:extLst>
                </p:cNvPr>
                <p:cNvCxnSpPr/>
                <p:nvPr/>
              </p:nvCxnSpPr>
              <p:spPr>
                <a:xfrm flipH="1">
                  <a:off x="18140392" y="12264289"/>
                  <a:ext cx="7201" cy="126090"/>
                </a:xfrm>
                <a:prstGeom prst="line">
                  <a:avLst/>
                </a:prstGeom>
                <a:ln w="15875">
                  <a:solidFill>
                    <a:srgbClr val="7D838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0B7DE0-AD03-4D66-A0FF-B4C499940ABA}"/>
                    </a:ext>
                  </a:extLst>
                </p:cNvPr>
                <p:cNvSpPr/>
                <p:nvPr/>
              </p:nvSpPr>
              <p:spPr>
                <a:xfrm>
                  <a:off x="11884597" y="12179530"/>
                  <a:ext cx="4972287" cy="30674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41" name="Picture 12" descr="https://o.remove.bg/downloads/16b3849b-e9da-489d-bacc-eff26aa2a629/Untitled-removebg-preview.png">
                  <a:extLst>
                    <a:ext uri="{FF2B5EF4-FFF2-40B4-BE49-F238E27FC236}">
                      <a16:creationId xmlns:a16="http://schemas.microsoft.com/office/drawing/2014/main" id="{B4BE7D4D-7E5F-484B-934C-C104BF8203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488" t="1" r="39235" b="75141"/>
                <a:stretch/>
              </p:blipFill>
              <p:spPr bwMode="auto">
                <a:xfrm>
                  <a:off x="13989867" y="12151306"/>
                  <a:ext cx="922671" cy="4368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11BD59-01EE-471B-A4EE-16A2D7348DE9}"/>
              </a:ext>
            </a:extLst>
          </p:cNvPr>
          <p:cNvGrpSpPr/>
          <p:nvPr/>
        </p:nvGrpSpPr>
        <p:grpSpPr>
          <a:xfrm>
            <a:off x="5628429" y="4556884"/>
            <a:ext cx="15145314" cy="13288199"/>
            <a:chOff x="45213" y="15993993"/>
            <a:chExt cx="6744048" cy="591709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2034A71-E31D-4FA9-9AC5-36F782BF6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0" t="3733" r="1468" b="3995"/>
            <a:stretch/>
          </p:blipFill>
          <p:spPr>
            <a:xfrm>
              <a:off x="207659" y="16167124"/>
              <a:ext cx="6581601" cy="42792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5B400B-7233-4C42-BB50-FCE566267621}"/>
                </a:ext>
              </a:extLst>
            </p:cNvPr>
            <p:cNvSpPr txBox="1"/>
            <p:nvPr/>
          </p:nvSpPr>
          <p:spPr>
            <a:xfrm>
              <a:off x="45213" y="20362427"/>
              <a:ext cx="6744048" cy="154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500" b="1" dirty="0">
                  <a:latin typeface="Gill Sans MT" panose="020B0502020104020203" pitchFamily="34" charset="0"/>
                </a:rPr>
                <a:t>Figure 1.</a:t>
              </a:r>
              <a:r>
                <a:rPr lang="en-US" sz="5500" dirty="0">
                  <a:latin typeface="Gill Sans MT" panose="020B0502020104020203" pitchFamily="34" charset="0"/>
                </a:rPr>
                <a:t> Log2-transformed expected relative abundances of a 19-taxon fungal mock community</a:t>
              </a:r>
              <a:r>
                <a:rPr lang="en-US" sz="5500" baseline="30000" dirty="0">
                  <a:latin typeface="Gill Sans MT" panose="020B0502020104020203" pitchFamily="34" charset="0"/>
                </a:rPr>
                <a:t>6</a:t>
              </a:r>
              <a:r>
                <a:rPr lang="en-US" sz="5500" dirty="0">
                  <a:latin typeface="Gill Sans MT" panose="020B0502020104020203" pitchFamily="34" charset="0"/>
                </a:rPr>
                <a:t>. Ribosomal gene copies are estimated by 18S rDNA qPCR. </a:t>
              </a:r>
              <a:endParaRPr lang="en-CA" sz="5500" b="1" dirty="0">
                <a:latin typeface="Gill Sans MT" panose="020B0502020104020203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57123F8-21AA-4F24-9A8F-1D17E014E171}"/>
                </a:ext>
              </a:extLst>
            </p:cNvPr>
            <p:cNvGrpSpPr/>
            <p:nvPr/>
          </p:nvGrpSpPr>
          <p:grpSpPr>
            <a:xfrm>
              <a:off x="225937" y="15993993"/>
              <a:ext cx="1089437" cy="722964"/>
              <a:chOff x="5363393" y="3254501"/>
              <a:chExt cx="984223" cy="65314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A4F75F2-970E-405E-B3F7-5D0FBD0AAEC8}"/>
                  </a:ext>
                </a:extLst>
              </p:cNvPr>
              <p:cNvSpPr/>
              <p:nvPr/>
            </p:nvSpPr>
            <p:spPr>
              <a:xfrm>
                <a:off x="5363393" y="3254501"/>
                <a:ext cx="939530" cy="653143"/>
              </a:xfrm>
              <a:prstGeom prst="ellipse">
                <a:avLst/>
              </a:prstGeom>
              <a:solidFill>
                <a:srgbClr val="E5D9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0DBB39-E6F8-4571-8F52-B368D02CC0E1}"/>
                  </a:ext>
                </a:extLst>
              </p:cNvPr>
              <p:cNvSpPr txBox="1"/>
              <p:nvPr/>
            </p:nvSpPr>
            <p:spPr>
              <a:xfrm>
                <a:off x="5408086" y="3389875"/>
                <a:ext cx="939530" cy="383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00" dirty="0">
                    <a:latin typeface="Gill Sans MT" panose="020B0502020104020203" pitchFamily="34" charset="0"/>
                  </a:rPr>
                  <a:t>n = 19</a:t>
                </a:r>
                <a:endParaRPr lang="en-CA" sz="5600" dirty="0">
                  <a:latin typeface="Gill Sans MT" panose="020B0502020104020203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C40A77-DE96-4B02-8BF0-AEEF40C5A970}"/>
              </a:ext>
            </a:extLst>
          </p:cNvPr>
          <p:cNvGrpSpPr/>
          <p:nvPr/>
        </p:nvGrpSpPr>
        <p:grpSpPr>
          <a:xfrm>
            <a:off x="24811069" y="5850243"/>
            <a:ext cx="19130524" cy="11102497"/>
            <a:chOff x="7307277" y="16596669"/>
            <a:chExt cx="8504411" cy="49355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A541EB-F497-4F10-86DD-926D794850DE}"/>
                </a:ext>
              </a:extLst>
            </p:cNvPr>
            <p:cNvGrpSpPr/>
            <p:nvPr/>
          </p:nvGrpSpPr>
          <p:grpSpPr>
            <a:xfrm>
              <a:off x="7307277" y="17596629"/>
              <a:ext cx="8504411" cy="2515604"/>
              <a:chOff x="12102399" y="16579708"/>
              <a:chExt cx="20234898" cy="598548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18B3245-27A5-4D6A-BE3D-FDB65D6566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2321" t="15982" r="12382" b="5625"/>
              <a:stretch/>
            </p:blipFill>
            <p:spPr>
              <a:xfrm>
                <a:off x="22540154" y="16579708"/>
                <a:ext cx="9797143" cy="573459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24907DD-45F9-41F6-9C92-190D7450BE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2485" t="17053" r="12418" b="5587"/>
              <a:stretch/>
            </p:blipFill>
            <p:spPr>
              <a:xfrm>
                <a:off x="12102399" y="16655313"/>
                <a:ext cx="9771017" cy="5658989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F568FF8-0CD1-4DC5-87FB-38BE0385AC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61656" y="16655315"/>
                <a:ext cx="35413" cy="590987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9909C-EBBA-42AC-8B8E-3098481710C2}"/>
                </a:ext>
              </a:extLst>
            </p:cNvPr>
            <p:cNvGrpSpPr/>
            <p:nvPr/>
          </p:nvGrpSpPr>
          <p:grpSpPr>
            <a:xfrm>
              <a:off x="8876848" y="16596669"/>
              <a:ext cx="5449348" cy="2800836"/>
              <a:chOff x="5899274" y="2732473"/>
              <a:chExt cx="4923065" cy="25303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1583533-97E8-4B60-A1F9-910ED14492C1}"/>
                  </a:ext>
                </a:extLst>
              </p:cNvPr>
              <p:cNvSpPr/>
              <p:nvPr/>
            </p:nvSpPr>
            <p:spPr>
              <a:xfrm>
                <a:off x="5899274" y="2732473"/>
                <a:ext cx="939530" cy="653143"/>
              </a:xfrm>
              <a:prstGeom prst="ellipse">
                <a:avLst/>
              </a:prstGeom>
              <a:solidFill>
                <a:srgbClr val="E5D9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CEB52E-97DB-40C2-9AA7-AEFDA35572EB}"/>
                  </a:ext>
                </a:extLst>
              </p:cNvPr>
              <p:cNvSpPr txBox="1"/>
              <p:nvPr/>
            </p:nvSpPr>
            <p:spPr>
              <a:xfrm>
                <a:off x="5958261" y="2843756"/>
                <a:ext cx="939530" cy="2419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00" dirty="0">
                    <a:latin typeface="Gill Sans MT" panose="020B0502020104020203" pitchFamily="34" charset="0"/>
                  </a:rPr>
                  <a:t>n = 93</a:t>
                </a:r>
                <a:endParaRPr lang="en-CA" sz="5600"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94CACF5-27D6-43FF-8CBA-4331E27969BA}"/>
                  </a:ext>
                </a:extLst>
              </p:cNvPr>
              <p:cNvSpPr/>
              <p:nvPr/>
            </p:nvSpPr>
            <p:spPr>
              <a:xfrm>
                <a:off x="9823822" y="2732473"/>
                <a:ext cx="939530" cy="653143"/>
              </a:xfrm>
              <a:prstGeom prst="ellipse">
                <a:avLst/>
              </a:prstGeom>
              <a:solidFill>
                <a:srgbClr val="E5D9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506F93-05FD-4AAA-AC60-BD4C1FED2280}"/>
                  </a:ext>
                </a:extLst>
              </p:cNvPr>
              <p:cNvSpPr txBox="1"/>
              <p:nvPr/>
            </p:nvSpPr>
            <p:spPr>
              <a:xfrm>
                <a:off x="9882809" y="2843756"/>
                <a:ext cx="939530" cy="383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600" dirty="0">
                    <a:latin typeface="Gill Sans MT" panose="020B0502020104020203" pitchFamily="34" charset="0"/>
                  </a:rPr>
                  <a:t>n = 54</a:t>
                </a:r>
                <a:endParaRPr lang="en-CA" sz="5600" dirty="0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481A40-99E9-4604-955D-31DE8C92FC27}"/>
                </a:ext>
              </a:extLst>
            </p:cNvPr>
            <p:cNvSpPr txBox="1"/>
            <p:nvPr/>
          </p:nvSpPr>
          <p:spPr>
            <a:xfrm>
              <a:off x="7307278" y="20362427"/>
              <a:ext cx="8504410" cy="1169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500" b="1" dirty="0">
                  <a:latin typeface="Gill Sans MT" panose="020B0502020104020203" pitchFamily="34" charset="0"/>
                </a:rPr>
                <a:t>Figure 2.</a:t>
              </a:r>
              <a:r>
                <a:rPr lang="en-US" sz="5500" dirty="0">
                  <a:latin typeface="Gill Sans MT" panose="020B0502020104020203" pitchFamily="34" charset="0"/>
                </a:rPr>
                <a:t> Study cohort of 147 participants comprising healthy controls; </a:t>
              </a:r>
              <a:r>
                <a:rPr lang="en-CA" sz="5500" dirty="0">
                  <a:latin typeface="Gill Sans MT" panose="020B0502020104020203" pitchFamily="34" charset="0"/>
                </a:rPr>
                <a:t>monophasic acquired demyelinating syndromes (</a:t>
              </a:r>
              <a:r>
                <a:rPr lang="en-US" sz="5500" dirty="0">
                  <a:latin typeface="Gill Sans MT" panose="020B0502020104020203" pitchFamily="34" charset="0"/>
                </a:rPr>
                <a:t>mono ADS)</a:t>
              </a:r>
              <a:r>
                <a:rPr lang="en-CA" sz="5500" dirty="0">
                  <a:latin typeface="Gill Sans MT" panose="020B0502020104020203" pitchFamily="34" charset="0"/>
                </a:rPr>
                <a:t>; and pediatric-onset MS.</a:t>
              </a:r>
              <a:endParaRPr lang="en-CA" sz="5500" b="1" dirty="0">
                <a:latin typeface="Gill Sans MT" panose="020B050202010402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0B05EB-EF4B-4B22-971C-98DEBE0F1C62}"/>
              </a:ext>
            </a:extLst>
          </p:cNvPr>
          <p:cNvSpPr txBox="1"/>
          <p:nvPr/>
        </p:nvSpPr>
        <p:spPr>
          <a:xfrm>
            <a:off x="28280415" y="7237102"/>
            <a:ext cx="3138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Gill Sans MT" panose="020B0502020104020203" pitchFamily="34" charset="0"/>
              </a:rPr>
              <a:t>Female</a:t>
            </a:r>
            <a:endParaRPr lang="en-CA" sz="5000" b="1" dirty="0">
              <a:latin typeface="Gill Sans MT" panose="020B05020201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1E1E38-AB1B-4F1F-946F-36865B8943A2}"/>
              </a:ext>
            </a:extLst>
          </p:cNvPr>
          <p:cNvSpPr txBox="1"/>
          <p:nvPr/>
        </p:nvSpPr>
        <p:spPr>
          <a:xfrm>
            <a:off x="38563861" y="7237102"/>
            <a:ext cx="3138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Gill Sans MT" panose="020B0502020104020203" pitchFamily="34" charset="0"/>
              </a:rPr>
              <a:t>Male</a:t>
            </a:r>
            <a:endParaRPr lang="en-CA" sz="5000" b="1" dirty="0">
              <a:latin typeface="Gill Sans MT" panose="020B0502020104020203" pitchFamily="34" charset="0"/>
            </a:endParaRPr>
          </a:p>
        </p:txBody>
      </p:sp>
      <p:pic>
        <p:nvPicPr>
          <p:cNvPr id="9" name="Media1">
            <a:hlinkClick r:id="" action="ppaction://media"/>
            <a:extLst>
              <a:ext uri="{FF2B5EF4-FFF2-40B4-BE49-F238E27FC236}">
                <a16:creationId xmlns:a16="http://schemas.microsoft.com/office/drawing/2014/main" id="{A45AE371-2037-474E-A14A-468B8A9590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511486" y="3001511"/>
            <a:ext cx="2725821" cy="27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9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194AD7-608C-40FA-AC60-4BCEB882849F}"/>
              </a:ext>
            </a:extLst>
          </p:cNvPr>
          <p:cNvSpPr txBox="1"/>
          <p:nvPr/>
        </p:nvSpPr>
        <p:spPr>
          <a:xfrm>
            <a:off x="45851714" y="598413"/>
            <a:ext cx="107093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31A4A7"/>
                </a:solidFill>
                <a:latin typeface="Gill Sans MT" panose="020B0502020104020203" pitchFamily="34" charset="0"/>
              </a:rPr>
              <a:t>Results</a:t>
            </a:r>
            <a:endParaRPr lang="en-US" sz="10000" dirty="0">
              <a:solidFill>
                <a:srgbClr val="31A4A7"/>
              </a:solidFill>
              <a:latin typeface="Palatino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00B063-AC3B-49E4-BAF1-D17E100E0B87}"/>
              </a:ext>
            </a:extLst>
          </p:cNvPr>
          <p:cNvGrpSpPr/>
          <p:nvPr/>
        </p:nvGrpSpPr>
        <p:grpSpPr>
          <a:xfrm>
            <a:off x="3179859" y="1875782"/>
            <a:ext cx="48026540" cy="26927818"/>
            <a:chOff x="3179859" y="2048569"/>
            <a:chExt cx="48026540" cy="269278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2EB247-29FD-40F8-AFBF-DF8ADBAF0C69}"/>
                </a:ext>
              </a:extLst>
            </p:cNvPr>
            <p:cNvGrpSpPr/>
            <p:nvPr/>
          </p:nvGrpSpPr>
          <p:grpSpPr>
            <a:xfrm>
              <a:off x="3179859" y="2048569"/>
              <a:ext cx="48026540" cy="26927818"/>
              <a:chOff x="3179859" y="2048569"/>
              <a:chExt cx="48026540" cy="2692781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F773A35-6630-45CF-9123-BC079C72F5B0}"/>
                  </a:ext>
                </a:extLst>
              </p:cNvPr>
              <p:cNvGrpSpPr/>
              <p:nvPr/>
            </p:nvGrpSpPr>
            <p:grpSpPr>
              <a:xfrm>
                <a:off x="3179859" y="2048569"/>
                <a:ext cx="48026540" cy="26927818"/>
                <a:chOff x="3179859" y="2048569"/>
                <a:chExt cx="48026540" cy="2692781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378EE5E-E905-47DA-9DCB-BDAB45BAEB06}"/>
                    </a:ext>
                  </a:extLst>
                </p:cNvPr>
                <p:cNvGrpSpPr/>
                <p:nvPr/>
              </p:nvGrpSpPr>
              <p:grpSpPr>
                <a:xfrm>
                  <a:off x="3179859" y="2048569"/>
                  <a:ext cx="48026540" cy="26927818"/>
                  <a:chOff x="3179859" y="2048569"/>
                  <a:chExt cx="48026540" cy="26927818"/>
                </a:xfrm>
              </p:grpSpPr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72E32A39-D995-40B0-A65B-AF9FF654723C}"/>
                      </a:ext>
                    </a:extLst>
                  </p:cNvPr>
                  <p:cNvGrpSpPr/>
                  <p:nvPr/>
                </p:nvGrpSpPr>
                <p:grpSpPr>
                  <a:xfrm>
                    <a:off x="3179859" y="2048569"/>
                    <a:ext cx="48026540" cy="26927818"/>
                    <a:chOff x="2630081" y="1998796"/>
                    <a:chExt cx="45221181" cy="26927818"/>
                  </a:xfrm>
                </p:grpSpPr>
                <p:pic>
                  <p:nvPicPr>
                    <p:cNvPr id="2" name="Picture 1">
                      <a:extLst>
                        <a:ext uri="{FF2B5EF4-FFF2-40B4-BE49-F238E27FC236}">
                          <a16:creationId xmlns:a16="http://schemas.microsoft.com/office/drawing/2014/main" id="{604C6F03-6340-4B5D-9EC8-5AB8666678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34522" y="1998796"/>
                      <a:ext cx="42134788" cy="2478516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BC42740B-EAC1-46C2-96A7-06B9CDBCA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0081" y="26295124"/>
                      <a:ext cx="45221181" cy="263149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5500" b="1" dirty="0">
                          <a:latin typeface="Gill Sans MT" panose="020B0502020104020203" pitchFamily="34" charset="0"/>
                        </a:rPr>
                        <a:t>Figure 5.</a:t>
                      </a:r>
                      <a:r>
                        <a:rPr lang="en-US" sz="5500" dirty="0">
                          <a:latin typeface="Gill Sans MT" panose="020B0502020104020203" pitchFamily="34" charset="0"/>
                        </a:rPr>
                        <a:t> Stacked bar chart showing fungal compositions by comparing </a:t>
                      </a:r>
                      <a:r>
                        <a:rPr lang="en-US" sz="5500" dirty="0" err="1">
                          <a:latin typeface="Gill Sans MT" panose="020B0502020104020203" pitchFamily="34" charset="0"/>
                        </a:rPr>
                        <a:t>PhiX</a:t>
                      </a:r>
                      <a:r>
                        <a:rPr lang="en-US" sz="5500" dirty="0">
                          <a:latin typeface="Gill Sans MT" panose="020B0502020104020203" pitchFamily="34" charset="0"/>
                        </a:rPr>
                        <a:t> spike-in concentrations (25% or 50%) between technical replicates per sequencing pipeline. Abbreviations per pipeline is as follows: PIPITS stands for (pip)</a:t>
                      </a:r>
                      <a:r>
                        <a:rPr lang="en-US" sz="5500" dirty="0" err="1">
                          <a:latin typeface="Gill Sans MT" panose="020B0502020104020203" pitchFamily="34" charset="0"/>
                        </a:rPr>
                        <a:t>eline</a:t>
                      </a:r>
                      <a:r>
                        <a:rPr lang="en-US" sz="5500" dirty="0">
                          <a:latin typeface="Gill Sans MT" panose="020B0502020104020203" pitchFamily="34" charset="0"/>
                        </a:rPr>
                        <a:t> for analyses of fungal internal transcribed spacer (ITS) sequences; </a:t>
                      </a:r>
                      <a:r>
                        <a:rPr lang="en-US" sz="5500" dirty="0" err="1">
                          <a:latin typeface="Gill Sans MT" panose="020B0502020104020203" pitchFamily="34" charset="0"/>
                        </a:rPr>
                        <a:t>LotuS</a:t>
                      </a:r>
                      <a:r>
                        <a:rPr lang="en-US" sz="5500" dirty="0">
                          <a:latin typeface="Gill Sans MT" panose="020B0502020104020203" pitchFamily="34" charset="0"/>
                        </a:rPr>
                        <a:t> stands for (l)</a:t>
                      </a:r>
                      <a:r>
                        <a:rPr lang="en-US" sz="5500" dirty="0" err="1">
                          <a:latin typeface="Gill Sans MT" panose="020B0502020104020203" pitchFamily="34" charset="0"/>
                        </a:rPr>
                        <a:t>ess</a:t>
                      </a:r>
                      <a:r>
                        <a:rPr lang="en-US" sz="5500" dirty="0">
                          <a:latin typeface="Gill Sans MT" panose="020B0502020104020203" pitchFamily="34" charset="0"/>
                        </a:rPr>
                        <a:t> (OTU) (s)</a:t>
                      </a:r>
                      <a:r>
                        <a:rPr lang="en-US" sz="5500" dirty="0" err="1">
                          <a:latin typeface="Gill Sans MT" panose="020B0502020104020203" pitchFamily="34" charset="0"/>
                        </a:rPr>
                        <a:t>cripts</a:t>
                      </a:r>
                      <a:r>
                        <a:rPr lang="en-US" sz="5500" dirty="0">
                          <a:latin typeface="Gill Sans MT" panose="020B0502020104020203" pitchFamily="34" charset="0"/>
                        </a:rPr>
                        <a:t>; including </a:t>
                      </a:r>
                      <a:r>
                        <a:rPr lang="en-US" sz="5500" dirty="0" err="1">
                          <a:latin typeface="Gill Sans MT" panose="020B0502020104020203" pitchFamily="34" charset="0"/>
                        </a:rPr>
                        <a:t>mothur</a:t>
                      </a:r>
                      <a:r>
                        <a:rPr lang="en-US" sz="5500" dirty="0">
                          <a:latin typeface="Gill Sans MT" panose="020B0502020104020203" pitchFamily="34" charset="0"/>
                        </a:rPr>
                        <a:t>, all pipelines are open source software packages for fungal metataxonomic analysis.</a:t>
                      </a:r>
                      <a:endParaRPr lang="en-CA" sz="5500" b="1" baseline="30000" dirty="0">
                        <a:latin typeface="Gill Sans MT" panose="020B0502020104020203" pitchFamily="34" charset="0"/>
                      </a:endParaRPr>
                    </a:p>
                  </p:txBody>
                </p:sp>
              </p:grp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F16D53F-7084-4A39-A7F1-D7748CD40CD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846917" y="9771967"/>
                    <a:ext cx="4210050" cy="86177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0" dirty="0"/>
                      <a:t>Proportion (%)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58B0734-3DB6-45E8-8B1D-50075B5C08C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9033448" y="4222861"/>
                    <a:ext cx="1685688" cy="86177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0" dirty="0" err="1"/>
                      <a:t>LotuS</a:t>
                    </a:r>
                    <a:endParaRPr lang="en-US" sz="5000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6F317A1-5EF8-4902-8E27-6B5372A7F95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8675963" y="9996103"/>
                    <a:ext cx="2400658" cy="86177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0" dirty="0" err="1"/>
                      <a:t>mothur</a:t>
                    </a:r>
                    <a:endParaRPr lang="en-US" sz="500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20B6080-5CC4-4178-93CD-128D4B50E4C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48675963" y="15154449"/>
                    <a:ext cx="2400658" cy="86177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000" dirty="0"/>
                      <a:t>PIPITS</a:t>
                    </a:r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2C3A903-8159-4D08-8C4E-273EA627FC40}"/>
                    </a:ext>
                  </a:extLst>
                </p:cNvPr>
                <p:cNvSpPr txBox="1"/>
                <p:nvPr/>
              </p:nvSpPr>
              <p:spPr>
                <a:xfrm>
                  <a:off x="26821217" y="19449366"/>
                  <a:ext cx="2249083" cy="86177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0" dirty="0"/>
                    <a:t>Sample</a:t>
                  </a: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D03B173-5521-402B-AEAD-A37B6FCD4350}"/>
                  </a:ext>
                </a:extLst>
              </p:cNvPr>
              <p:cNvSpPr/>
              <p:nvPr/>
            </p:nvSpPr>
            <p:spPr>
              <a:xfrm>
                <a:off x="8071165" y="19449366"/>
                <a:ext cx="12458700" cy="2481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03109A-6852-4A9F-85F5-05EF80365953}"/>
                </a:ext>
              </a:extLst>
            </p:cNvPr>
            <p:cNvSpPr/>
            <p:nvPr/>
          </p:nvSpPr>
          <p:spPr>
            <a:xfrm>
              <a:off x="21850349" y="19574769"/>
              <a:ext cx="4908865" cy="2481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A9B20F1-6B1C-46B7-8D9C-DE8937F8E13B}"/>
                </a:ext>
              </a:extLst>
            </p:cNvPr>
            <p:cNvSpPr/>
            <p:nvPr/>
          </p:nvSpPr>
          <p:spPr>
            <a:xfrm>
              <a:off x="29199252" y="19574769"/>
              <a:ext cx="4908865" cy="2481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233806B-A8B8-4A19-BAB8-41A785C31005}"/>
                </a:ext>
              </a:extLst>
            </p:cNvPr>
            <p:cNvSpPr/>
            <p:nvPr/>
          </p:nvSpPr>
          <p:spPr>
            <a:xfrm>
              <a:off x="36247751" y="19634767"/>
              <a:ext cx="11329623" cy="2481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626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B10938-5513-4C9E-8354-D8FC2CF15744}"/>
              </a:ext>
            </a:extLst>
          </p:cNvPr>
          <p:cNvGrpSpPr/>
          <p:nvPr/>
        </p:nvGrpSpPr>
        <p:grpSpPr>
          <a:xfrm>
            <a:off x="2137686" y="507951"/>
            <a:ext cx="44828553" cy="26402703"/>
            <a:chOff x="2137686" y="507951"/>
            <a:chExt cx="44828553" cy="2640270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E400A3-B50F-4B07-8C3F-83AD96FB2AF5}"/>
                </a:ext>
              </a:extLst>
            </p:cNvPr>
            <p:cNvGrpSpPr/>
            <p:nvPr/>
          </p:nvGrpSpPr>
          <p:grpSpPr>
            <a:xfrm>
              <a:off x="2137686" y="507951"/>
              <a:ext cx="44828553" cy="26402703"/>
              <a:chOff x="8016147" y="1369393"/>
              <a:chExt cx="42714765" cy="2515774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46B1327-E8A7-452D-9420-B4FF87BA67C1}"/>
                  </a:ext>
                </a:extLst>
              </p:cNvPr>
              <p:cNvSpPr/>
              <p:nvPr/>
            </p:nvSpPr>
            <p:spPr>
              <a:xfrm>
                <a:off x="8016147" y="24826206"/>
                <a:ext cx="42714765" cy="170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5500" b="1" dirty="0">
                    <a:latin typeface="Gill Sans MT" panose="020B0502020104020203" pitchFamily="34" charset="0"/>
                  </a:rPr>
                  <a:t>Figure 6.</a:t>
                </a:r>
                <a:r>
                  <a:rPr lang="en-US" sz="5500" dirty="0">
                    <a:latin typeface="Gill Sans MT" panose="020B0502020104020203" pitchFamily="34" charset="0"/>
                  </a:rPr>
                  <a:t> Beta diversity between mock sequenced samples using multi-dimensional scaling.  Points are labeled by the percent </a:t>
                </a:r>
                <a:r>
                  <a:rPr lang="en-US" sz="5500" dirty="0" err="1">
                    <a:latin typeface="Gill Sans MT" panose="020B0502020104020203" pitchFamily="34" charset="0"/>
                  </a:rPr>
                  <a:t>PhiX</a:t>
                </a:r>
                <a:r>
                  <a:rPr lang="en-US" sz="5500" dirty="0">
                    <a:latin typeface="Gill Sans MT" panose="020B0502020104020203" pitchFamily="34" charset="0"/>
                  </a:rPr>
                  <a:t> used during sequencing, technical replicate number, and pipeline used for analysis. The distance metric used is the </a:t>
                </a:r>
                <a:r>
                  <a:rPr lang="en-US" sz="5500" dirty="0" err="1">
                    <a:latin typeface="Gill Sans MT" panose="020B0502020104020203" pitchFamily="34" charset="0"/>
                  </a:rPr>
                  <a:t>Morisita</a:t>
                </a:r>
                <a:r>
                  <a:rPr lang="en-US" sz="5500" dirty="0">
                    <a:latin typeface="Gill Sans MT" panose="020B0502020104020203" pitchFamily="34" charset="0"/>
                  </a:rPr>
                  <a:t>-Horn index. </a:t>
                </a:r>
                <a:endParaRPr lang="en-CA" sz="5500" b="1" baseline="30000" dirty="0">
                  <a:latin typeface="Gill Sans MT" panose="020B0502020104020203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2F93B349-429E-4DCB-A5F8-7A9AF9254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20772" y="1369393"/>
                <a:ext cx="32772098" cy="22940469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E7017A2-5811-4C10-9E8C-CC7B17C6AB09}"/>
                </a:ext>
              </a:extLst>
            </p:cNvPr>
            <p:cNvSpPr txBox="1"/>
            <p:nvPr/>
          </p:nvSpPr>
          <p:spPr>
            <a:xfrm rot="16200000">
              <a:off x="2600039" y="11123728"/>
              <a:ext cx="8132773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PC2 [9.7% explained variation]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2CCF92-BCE8-43ED-9AAF-291A29813790}"/>
                </a:ext>
              </a:extLst>
            </p:cNvPr>
            <p:cNvSpPr txBox="1"/>
            <p:nvPr/>
          </p:nvSpPr>
          <p:spPr>
            <a:xfrm>
              <a:off x="17763840" y="23721880"/>
              <a:ext cx="8753760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PC1 [89.9% explained variation]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721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A0258E-E45D-495A-9B82-D9F0527E432C}"/>
              </a:ext>
            </a:extLst>
          </p:cNvPr>
          <p:cNvSpPr txBox="1"/>
          <p:nvPr/>
        </p:nvSpPr>
        <p:spPr>
          <a:xfrm>
            <a:off x="-5354686" y="598413"/>
            <a:ext cx="107093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31A4A7"/>
                </a:solidFill>
                <a:latin typeface="Gill Sans MT" panose="020B0502020104020203" pitchFamily="34" charset="0"/>
              </a:rPr>
              <a:t>Results</a:t>
            </a:r>
            <a:endParaRPr lang="en-US" sz="10000" dirty="0">
              <a:solidFill>
                <a:srgbClr val="31A4A7"/>
              </a:solidFill>
              <a:latin typeface="Palatin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602D4A-49C3-4A4F-AACB-A5FA8AE5B913}"/>
              </a:ext>
            </a:extLst>
          </p:cNvPr>
          <p:cNvGrpSpPr/>
          <p:nvPr/>
        </p:nvGrpSpPr>
        <p:grpSpPr>
          <a:xfrm>
            <a:off x="1847072" y="2755775"/>
            <a:ext cx="48940227" cy="24763760"/>
            <a:chOff x="1847072" y="2755775"/>
            <a:chExt cx="48940227" cy="247637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86ADCD-5048-43E4-950F-537DCC25E421}"/>
                </a:ext>
              </a:extLst>
            </p:cNvPr>
            <p:cNvGrpSpPr/>
            <p:nvPr/>
          </p:nvGrpSpPr>
          <p:grpSpPr>
            <a:xfrm>
              <a:off x="1847072" y="2755775"/>
              <a:ext cx="48940227" cy="24763760"/>
              <a:chOff x="-231355" y="239369"/>
              <a:chExt cx="12382499" cy="626554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9E79D60-E4C1-4524-B5A4-52F5AF97DDB5}"/>
                  </a:ext>
                </a:extLst>
              </p:cNvPr>
              <p:cNvGrpSpPr/>
              <p:nvPr/>
            </p:nvGrpSpPr>
            <p:grpSpPr>
              <a:xfrm>
                <a:off x="-231355" y="258603"/>
                <a:ext cx="12382499" cy="6246312"/>
                <a:chOff x="-231355" y="258603"/>
                <a:chExt cx="12382499" cy="6246312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23F87EA0-CC7D-4C1C-8D56-3A56DBCA7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5272"/>
                <a:stretch>
                  <a:fillRect/>
                </a:stretch>
              </p:blipFill>
              <p:spPr>
                <a:xfrm>
                  <a:off x="429371" y="258603"/>
                  <a:ext cx="1481379" cy="5284783"/>
                </a:xfrm>
                <a:custGeom>
                  <a:avLst/>
                  <a:gdLst>
                    <a:gd name="connsiteX0" fmla="*/ 0 w 1481379"/>
                    <a:gd name="connsiteY0" fmla="*/ 0 h 5699760"/>
                    <a:gd name="connsiteX1" fmla="*/ 1481379 w 1481379"/>
                    <a:gd name="connsiteY1" fmla="*/ 0 h 5699760"/>
                    <a:gd name="connsiteX2" fmla="*/ 1481379 w 1481379"/>
                    <a:gd name="connsiteY2" fmla="*/ 5699760 h 5699760"/>
                    <a:gd name="connsiteX3" fmla="*/ 0 w 1481379"/>
                    <a:gd name="connsiteY3" fmla="*/ 5699760 h 5699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1379" h="5699760">
                      <a:moveTo>
                        <a:pt x="0" y="0"/>
                      </a:moveTo>
                      <a:lnTo>
                        <a:pt x="1481379" y="0"/>
                      </a:lnTo>
                      <a:lnTo>
                        <a:pt x="1481379" y="5699760"/>
                      </a:lnTo>
                      <a:lnTo>
                        <a:pt x="0" y="5699760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E523EC7-C2E8-4600-8B1E-4F89ABADF9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6075" y="273369"/>
                  <a:ext cx="10002692" cy="5270985"/>
                </a:xfrm>
                <a:prstGeom prst="rect">
                  <a:avLst/>
                </a:prstGeom>
              </p:spPr>
            </p:pic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18F5D4D-E470-4B4E-BFD7-993A9B99A2D0}"/>
                    </a:ext>
                  </a:extLst>
                </p:cNvPr>
                <p:cNvGrpSpPr/>
                <p:nvPr/>
              </p:nvGrpSpPr>
              <p:grpSpPr>
                <a:xfrm>
                  <a:off x="-231355" y="5143698"/>
                  <a:ext cx="12382499" cy="1361217"/>
                  <a:chOff x="-231355" y="5143698"/>
                  <a:chExt cx="12382499" cy="136121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0398334A-D498-4D08-BB07-F7EEB2614C7A}"/>
                      </a:ext>
                    </a:extLst>
                  </p:cNvPr>
                  <p:cNvGrpSpPr/>
                  <p:nvPr/>
                </p:nvGrpSpPr>
                <p:grpSpPr>
                  <a:xfrm>
                    <a:off x="611581" y="5143698"/>
                    <a:ext cx="9960625" cy="282659"/>
                    <a:chOff x="-2475861" y="5190048"/>
                    <a:chExt cx="10011343" cy="306095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C9B66F28-469B-45D0-BB4D-238581D477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75861" y="5194577"/>
                      <a:ext cx="1347523" cy="301566"/>
                      <a:chOff x="-2597756" y="5113706"/>
                      <a:chExt cx="1347523" cy="301566"/>
                    </a:xfrm>
                  </p:grpSpPr>
                  <p:sp>
                    <p:nvSpPr>
                      <p:cNvPr id="33" name="Rectangle 32">
                        <a:extLst>
                          <a:ext uri="{FF2B5EF4-FFF2-40B4-BE49-F238E27FC236}">
                            <a16:creationId xmlns:a16="http://schemas.microsoft.com/office/drawing/2014/main" id="{C9AA2BDE-FCEC-4337-ADBC-B839ED9E7D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2257728" y="5156701"/>
                        <a:ext cx="1007495" cy="25857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" name="Rectangle 33">
                        <a:extLst>
                          <a:ext uri="{FF2B5EF4-FFF2-40B4-BE49-F238E27FC236}">
                            <a16:creationId xmlns:a16="http://schemas.microsoft.com/office/drawing/2014/main" id="{4C31457F-C1E1-4692-8D1A-D27C57DCF1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2597756" y="5113706"/>
                        <a:ext cx="534940" cy="2281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59346877-E30A-4689-AD80-D6E8BDC724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828964" y="5190048"/>
                      <a:ext cx="8364446" cy="209732"/>
                      <a:chOff x="1013318" y="4874059"/>
                      <a:chExt cx="8364446" cy="209732"/>
                    </a:xfrm>
                  </p:grpSpPr>
                  <p:grpSp>
                    <p:nvGrpSpPr>
                      <p:cNvPr id="25" name="Group 24">
                        <a:extLst>
                          <a:ext uri="{FF2B5EF4-FFF2-40B4-BE49-F238E27FC236}">
                            <a16:creationId xmlns:a16="http://schemas.microsoft.com/office/drawing/2014/main" id="{15B9E752-DFEB-469B-85F8-180E5DABB9B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75779" y="4874059"/>
                        <a:ext cx="8101985" cy="203944"/>
                        <a:chOff x="1275779" y="4874059"/>
                        <a:chExt cx="8101985" cy="203944"/>
                      </a:xfrm>
                    </p:grpSpPr>
                    <p:sp>
                      <p:nvSpPr>
                        <p:cNvPr id="27" name="Rectangle 26">
                          <a:extLst>
                            <a:ext uri="{FF2B5EF4-FFF2-40B4-BE49-F238E27FC236}">
                              <a16:creationId xmlns:a16="http://schemas.microsoft.com/office/drawing/2014/main" id="{ECAEABED-288C-4808-892F-DC809AD9F3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5779" y="4919895"/>
                          <a:ext cx="8101985" cy="54743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  <p:sp>
                      <p:nvSpPr>
                        <p:cNvPr id="28" name="Rectangle 27">
                          <a:extLst>
                            <a:ext uri="{FF2B5EF4-FFF2-40B4-BE49-F238E27FC236}">
                              <a16:creationId xmlns:a16="http://schemas.microsoft.com/office/drawing/2014/main" id="{D3B8D0FB-C0C1-4AD8-A154-D5DE83FBB9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05449" y="4874060"/>
                          <a:ext cx="510960" cy="203943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  <p:sp>
                      <p:nvSpPr>
                        <p:cNvPr id="29" name="Rectangle 28">
                          <a:extLst>
                            <a:ext uri="{FF2B5EF4-FFF2-40B4-BE49-F238E27FC236}">
                              <a16:creationId xmlns:a16="http://schemas.microsoft.com/office/drawing/2014/main" id="{D24ADD62-2B12-4E50-96B4-5A1C970CA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78642" y="4874059"/>
                          <a:ext cx="519319" cy="203943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  <p:sp>
                      <p:nvSpPr>
                        <p:cNvPr id="30" name="Rectangle 29">
                          <a:extLst>
                            <a:ext uri="{FF2B5EF4-FFF2-40B4-BE49-F238E27FC236}">
                              <a16:creationId xmlns:a16="http://schemas.microsoft.com/office/drawing/2014/main" id="{D1643722-363C-41B0-B074-A4C049E1E6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60194" y="4874059"/>
                          <a:ext cx="519319" cy="203943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  <p:sp>
                      <p:nvSpPr>
                        <p:cNvPr id="31" name="Rectangle 30">
                          <a:extLst>
                            <a:ext uri="{FF2B5EF4-FFF2-40B4-BE49-F238E27FC236}">
                              <a16:creationId xmlns:a16="http://schemas.microsoft.com/office/drawing/2014/main" id="{804516C3-FCEA-49F0-9E1F-0D2C9F67F9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41746" y="4874059"/>
                          <a:ext cx="517497" cy="203943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  <p:sp>
                      <p:nvSpPr>
                        <p:cNvPr id="32" name="Rectangle 31">
                          <a:extLst>
                            <a:ext uri="{FF2B5EF4-FFF2-40B4-BE49-F238E27FC236}">
                              <a16:creationId xmlns:a16="http://schemas.microsoft.com/office/drawing/2014/main" id="{996D275E-C5FE-4060-BE93-CF25159774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21476" y="4874059"/>
                          <a:ext cx="435921" cy="203943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0EFD30E8-4EEC-427C-9B9D-18BD25E71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318" y="4879848"/>
                        <a:ext cx="529899" cy="20394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901B1BF-8C5E-4516-99BC-AB655DC78B1F}"/>
                      </a:ext>
                    </a:extLst>
                  </p:cNvPr>
                  <p:cNvSpPr/>
                  <p:nvPr/>
                </p:nvSpPr>
                <p:spPr>
                  <a:xfrm>
                    <a:off x="-231355" y="6053261"/>
                    <a:ext cx="12382499" cy="4516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5500" b="1" dirty="0">
                        <a:latin typeface="Gill Sans MT" panose="020B0502020104020203" pitchFamily="34" charset="0"/>
                      </a:rPr>
                      <a:t>Figure 7.</a:t>
                    </a:r>
                    <a:r>
                      <a:rPr lang="en-US" sz="5500" dirty="0">
                        <a:latin typeface="Gill Sans MT" panose="020B0502020104020203" pitchFamily="34" charset="0"/>
                      </a:rPr>
                      <a:t> Filtering result for the 19 expected fungal mock community organisms.  Samples are named by pipeline, followed by </a:t>
                    </a:r>
                    <a:r>
                      <a:rPr lang="en-US" sz="5500" dirty="0" err="1">
                        <a:latin typeface="Gill Sans MT" panose="020B0502020104020203" pitchFamily="34" charset="0"/>
                      </a:rPr>
                      <a:t>PhiX</a:t>
                    </a:r>
                    <a:r>
                      <a:rPr lang="en-US" sz="5500" dirty="0">
                        <a:latin typeface="Gill Sans MT" panose="020B0502020104020203" pitchFamily="34" charset="0"/>
                      </a:rPr>
                      <a:t> spike-in level and paired by technical replicates. </a:t>
                    </a:r>
                    <a:endParaRPr lang="en-CA" sz="5500" b="1" baseline="30000" dirty="0">
                      <a:latin typeface="Gill Sans MT" panose="020B0502020104020203" pitchFamily="34" charset="0"/>
                    </a:endParaRPr>
                  </a:p>
                </p:txBody>
              </p:sp>
            </p:grpSp>
          </p:grpSp>
          <p:sp>
            <p:nvSpPr>
              <p:cNvPr id="17" name="Rounded Rectangle 29">
                <a:extLst>
                  <a:ext uri="{FF2B5EF4-FFF2-40B4-BE49-F238E27FC236}">
                    <a16:creationId xmlns:a16="http://schemas.microsoft.com/office/drawing/2014/main" id="{EA96A65F-2A28-4361-A55F-F398DF377664}"/>
                  </a:ext>
                </a:extLst>
              </p:cNvPr>
              <p:cNvSpPr/>
              <p:nvPr/>
            </p:nvSpPr>
            <p:spPr>
              <a:xfrm>
                <a:off x="429371" y="239369"/>
                <a:ext cx="1533128" cy="5067781"/>
              </a:xfrm>
              <a:prstGeom prst="roundRect">
                <a:avLst/>
              </a:prstGeom>
              <a:noFill/>
              <a:ln w="28575">
                <a:solidFill>
                  <a:srgbClr val="2442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D3809F-8721-413B-B087-859EC69EABF2}"/>
                </a:ext>
              </a:extLst>
            </p:cNvPr>
            <p:cNvSpPr txBox="1"/>
            <p:nvPr/>
          </p:nvSpPr>
          <p:spPr>
            <a:xfrm>
              <a:off x="27609461" y="22844912"/>
              <a:ext cx="2526016" cy="7848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500" dirty="0"/>
                <a:t>Sample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77B553-489F-491E-94C0-127112CC17D7}"/>
                </a:ext>
              </a:extLst>
            </p:cNvPr>
            <p:cNvSpPr txBox="1"/>
            <p:nvPr/>
          </p:nvSpPr>
          <p:spPr>
            <a:xfrm rot="16200000">
              <a:off x="2796709" y="11456014"/>
              <a:ext cx="4267202" cy="7848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500" dirty="0"/>
                <a:t>Proportion (%)</a:t>
              </a:r>
            </a:p>
          </p:txBody>
        </p:sp>
      </p:grpSp>
      <p:pic>
        <p:nvPicPr>
          <p:cNvPr id="5" name="Media2">
            <a:hlinkClick r:id="" action="ppaction://media"/>
            <a:extLst>
              <a:ext uri="{FF2B5EF4-FFF2-40B4-BE49-F238E27FC236}">
                <a16:creationId xmlns:a16="http://schemas.microsoft.com/office/drawing/2014/main" id="{ECEE0D59-D64A-4557-B939-33C18447F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546751" y="2248762"/>
            <a:ext cx="2831795" cy="28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8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5EDB5EE9-B5E2-4EC9-BBF1-AB25B691E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194380"/>
              </p:ext>
            </p:extLst>
          </p:nvPr>
        </p:nvGraphicFramePr>
        <p:xfrm>
          <a:off x="25844346" y="18520401"/>
          <a:ext cx="21300573" cy="6841640"/>
        </p:xfrm>
        <a:graphic>
          <a:graphicData uri="http://schemas.openxmlformats.org/drawingml/2006/table">
            <a:tbl>
              <a:tblPr/>
              <a:tblGrid>
                <a:gridCol w="3539987">
                  <a:extLst>
                    <a:ext uri="{9D8B030D-6E8A-4147-A177-3AD203B41FA5}">
                      <a16:colId xmlns:a16="http://schemas.microsoft.com/office/drawing/2014/main" val="1076333090"/>
                    </a:ext>
                  </a:extLst>
                </a:gridCol>
                <a:gridCol w="2545891">
                  <a:extLst>
                    <a:ext uri="{9D8B030D-6E8A-4147-A177-3AD203B41FA5}">
                      <a16:colId xmlns:a16="http://schemas.microsoft.com/office/drawing/2014/main" val="3969424111"/>
                    </a:ext>
                  </a:extLst>
                </a:gridCol>
                <a:gridCol w="3042939">
                  <a:extLst>
                    <a:ext uri="{9D8B030D-6E8A-4147-A177-3AD203B41FA5}">
                      <a16:colId xmlns:a16="http://schemas.microsoft.com/office/drawing/2014/main" val="2242099103"/>
                    </a:ext>
                  </a:extLst>
                </a:gridCol>
                <a:gridCol w="3042939">
                  <a:extLst>
                    <a:ext uri="{9D8B030D-6E8A-4147-A177-3AD203B41FA5}">
                      <a16:colId xmlns:a16="http://schemas.microsoft.com/office/drawing/2014/main" val="448631929"/>
                    </a:ext>
                  </a:extLst>
                </a:gridCol>
                <a:gridCol w="3042939">
                  <a:extLst>
                    <a:ext uri="{9D8B030D-6E8A-4147-A177-3AD203B41FA5}">
                      <a16:colId xmlns:a16="http://schemas.microsoft.com/office/drawing/2014/main" val="335117636"/>
                    </a:ext>
                  </a:extLst>
                </a:gridCol>
                <a:gridCol w="3042939">
                  <a:extLst>
                    <a:ext uri="{9D8B030D-6E8A-4147-A177-3AD203B41FA5}">
                      <a16:colId xmlns:a16="http://schemas.microsoft.com/office/drawing/2014/main" val="3451897509"/>
                    </a:ext>
                  </a:extLst>
                </a:gridCol>
                <a:gridCol w="3042939">
                  <a:extLst>
                    <a:ext uri="{9D8B030D-6E8A-4147-A177-3AD203B41FA5}">
                      <a16:colId xmlns:a16="http://schemas.microsoft.com/office/drawing/2014/main" val="1507185078"/>
                    </a:ext>
                  </a:extLst>
                </a:gridCol>
              </a:tblGrid>
              <a:tr h="966168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Percent</a:t>
                      </a:r>
                      <a:r>
                        <a:rPr lang="en-US" sz="5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age </a:t>
                      </a:r>
                      <a:r>
                        <a:rPr lang="en-US" sz="5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PhiX</a:t>
                      </a:r>
                      <a:r>
                        <a:rPr lang="en-US" sz="5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 Spike-In</a:t>
                      </a:r>
                      <a:endParaRPr lang="en-CA" sz="5000" b="0" i="0" u="none" strike="noStrike" dirty="0">
                        <a:solidFill>
                          <a:srgbClr val="000000"/>
                        </a:solidFill>
                        <a:effectLst/>
                        <a:latin typeface="Palatino"/>
                      </a:endParaRPr>
                    </a:p>
                  </a:txBody>
                  <a:tcPr marL="81548" marR="81548" marT="40774" marB="40774" anchor="b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57174"/>
                  </a:ext>
                </a:extLst>
              </a:tr>
              <a:tr h="966168">
                <a:tc>
                  <a:txBody>
                    <a:bodyPr/>
                    <a:lstStyle/>
                    <a:p>
                      <a:pPr algn="l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 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20%</a:t>
                      </a:r>
                    </a:p>
                  </a:txBody>
                  <a:tcPr marL="81548" marR="81548" marT="40774" marB="40774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25%</a:t>
                      </a:r>
                    </a:p>
                  </a:txBody>
                  <a:tcPr marL="81548" marR="81548" marT="40774" marB="40774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50%</a:t>
                      </a:r>
                      <a:endParaRPr lang="en-CA" sz="5000" b="0" i="0" u="none" strike="noStrike" dirty="0">
                        <a:solidFill>
                          <a:srgbClr val="000000"/>
                        </a:solidFill>
                        <a:effectLst/>
                        <a:latin typeface="Palatino"/>
                      </a:endParaRPr>
                    </a:p>
                  </a:txBody>
                  <a:tcPr marL="81548" marR="81548" marT="40774" marB="40774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62378"/>
                  </a:ext>
                </a:extLst>
              </a:tr>
              <a:tr h="698960">
                <a:tc>
                  <a:txBody>
                    <a:bodyPr/>
                    <a:lstStyle/>
                    <a:p>
                      <a:pPr algn="l" fontAlgn="b"/>
                      <a:endParaRPr lang="en-CA" sz="5000" b="0" i="0" u="none" strike="noStrike" dirty="0">
                        <a:solidFill>
                          <a:srgbClr val="000000"/>
                        </a:solidFill>
                        <a:effectLst/>
                        <a:latin typeface="Palatino"/>
                      </a:endParaRP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Male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Female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Male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Female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Male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Female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589933"/>
                  </a:ext>
                </a:extLst>
              </a:tr>
              <a:tr h="686446">
                <a:tc>
                  <a:txBody>
                    <a:bodyPr/>
                    <a:lstStyle/>
                    <a:p>
                      <a:pPr algn="l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Healthy Control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0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1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13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19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1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7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240856"/>
                  </a:ext>
                </a:extLst>
              </a:tr>
              <a:tr h="686446">
                <a:tc>
                  <a:txBody>
                    <a:bodyPr/>
                    <a:lstStyle/>
                    <a:p>
                      <a:pPr algn="l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Mono ADS*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7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0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16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18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6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4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19084"/>
                  </a:ext>
                </a:extLst>
              </a:tr>
              <a:tr h="698960">
                <a:tc>
                  <a:txBody>
                    <a:bodyPr/>
                    <a:lstStyle/>
                    <a:p>
                      <a:pPr algn="l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MS**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2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5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9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32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3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5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432454"/>
                  </a:ext>
                </a:extLst>
              </a:tr>
              <a:tr h="966168">
                <a:tc>
                  <a:txBody>
                    <a:bodyPr/>
                    <a:lstStyle/>
                    <a:p>
                      <a:pPr algn="l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Total</a:t>
                      </a:r>
                    </a:p>
                  </a:txBody>
                  <a:tcPr marL="33284" marR="33284" marT="33284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15</a:t>
                      </a:r>
                    </a:p>
                  </a:txBody>
                  <a:tcPr marL="81548" marR="81548" marT="40774" marB="40774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107</a:t>
                      </a:r>
                    </a:p>
                  </a:txBody>
                  <a:tcPr marL="81548" marR="81548" marT="40774" marB="40774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5000" b="0" i="0" u="none" strike="noStrike" dirty="0">
                          <a:solidFill>
                            <a:srgbClr val="000000"/>
                          </a:solidFill>
                          <a:effectLst/>
                          <a:latin typeface="Palatino"/>
                        </a:rPr>
                        <a:t>26</a:t>
                      </a:r>
                    </a:p>
                  </a:txBody>
                  <a:tcPr marL="81548" marR="81548" marT="40774" marB="40774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559255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745C29E7-7576-49CC-9496-778A7DDC38A9}"/>
              </a:ext>
            </a:extLst>
          </p:cNvPr>
          <p:cNvGrpSpPr/>
          <p:nvPr/>
        </p:nvGrpSpPr>
        <p:grpSpPr>
          <a:xfrm>
            <a:off x="25269533" y="17370676"/>
            <a:ext cx="23088600" cy="9165921"/>
            <a:chOff x="3068302" y="4040696"/>
            <a:chExt cx="6448573" cy="19048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029D4A0-31F6-4B8C-AED4-4D249C81CAF8}"/>
                </a:ext>
              </a:extLst>
            </p:cNvPr>
            <p:cNvGrpSpPr/>
            <p:nvPr/>
          </p:nvGrpSpPr>
          <p:grpSpPr>
            <a:xfrm>
              <a:off x="3307353" y="4093265"/>
              <a:ext cx="6209522" cy="1820584"/>
              <a:chOff x="3090785" y="4093265"/>
              <a:chExt cx="6209522" cy="1820584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2BAACC-6EB2-4708-9557-B14D10C406D8}"/>
                  </a:ext>
                </a:extLst>
              </p:cNvPr>
              <p:cNvSpPr txBox="1"/>
              <p:nvPr/>
            </p:nvSpPr>
            <p:spPr>
              <a:xfrm>
                <a:off x="3090785" y="4093265"/>
                <a:ext cx="5524676" cy="195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500" b="1" dirty="0">
                    <a:latin typeface="Gill Sans MT" panose="020B0502020104020203" pitchFamily="34" charset="0"/>
                  </a:rPr>
                  <a:t>Table 2.</a:t>
                </a:r>
                <a:r>
                  <a:rPr lang="en-US" sz="5500" dirty="0">
                    <a:latin typeface="Gill Sans MT" panose="020B0502020104020203" pitchFamily="34" charset="0"/>
                  </a:rPr>
                  <a:t> Number of stool samples successfully sequenced per run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99E0EDF-A2AD-4B97-A2FC-B12D7D72708E}"/>
                  </a:ext>
                </a:extLst>
              </p:cNvPr>
              <p:cNvSpPr txBox="1"/>
              <p:nvPr/>
            </p:nvSpPr>
            <p:spPr>
              <a:xfrm>
                <a:off x="3090786" y="5734757"/>
                <a:ext cx="6209521" cy="17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ctr"/>
                <a:r>
                  <a:rPr lang="en-CA" sz="5000" i="0" u="none" strike="noStrike" dirty="0">
                    <a:solidFill>
                      <a:schemeClr val="tx1"/>
                    </a:solidFill>
                    <a:effectLst/>
                    <a:latin typeface="Gill Sans MT" panose="020B0502020104020203" pitchFamily="34" charset="0"/>
                  </a:rPr>
                  <a:t>*Monophasic acquired demyelinating syndrome, ** Pediatric-onset multiple sclerosis </a:t>
                </a:r>
              </a:p>
            </p:txBody>
          </p:sp>
        </p:grpSp>
        <p:sp>
          <p:nvSpPr>
            <p:cNvPr id="60" name="Rounded Rectangle 22">
              <a:extLst>
                <a:ext uri="{FF2B5EF4-FFF2-40B4-BE49-F238E27FC236}">
                  <a16:creationId xmlns:a16="http://schemas.microsoft.com/office/drawing/2014/main" id="{1208A95C-B213-42E9-B64A-24DBD3DD7C4C}"/>
                </a:ext>
              </a:extLst>
            </p:cNvPr>
            <p:cNvSpPr/>
            <p:nvPr/>
          </p:nvSpPr>
          <p:spPr>
            <a:xfrm>
              <a:off x="3068302" y="4040696"/>
              <a:ext cx="6448573" cy="1904840"/>
            </a:xfrm>
            <a:prstGeom prst="roundRect">
              <a:avLst/>
            </a:prstGeom>
            <a:noFill/>
            <a:ln w="28575">
              <a:solidFill>
                <a:srgbClr val="2442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FD85CE-1DF7-4D0D-88DA-CA8B101003CB}"/>
              </a:ext>
            </a:extLst>
          </p:cNvPr>
          <p:cNvGrpSpPr/>
          <p:nvPr/>
        </p:nvGrpSpPr>
        <p:grpSpPr>
          <a:xfrm>
            <a:off x="4191326" y="548639"/>
            <a:ext cx="42760194" cy="13319933"/>
            <a:chOff x="4191326" y="548639"/>
            <a:chExt cx="42760194" cy="133199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33B9FC6-4032-45FB-B59E-94B5D2536688}"/>
                </a:ext>
              </a:extLst>
            </p:cNvPr>
            <p:cNvGrpSpPr/>
            <p:nvPr/>
          </p:nvGrpSpPr>
          <p:grpSpPr>
            <a:xfrm>
              <a:off x="4191326" y="548639"/>
              <a:ext cx="42760194" cy="13319933"/>
              <a:chOff x="4191326" y="548639"/>
              <a:chExt cx="42760194" cy="1331993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3C7C133-B652-4345-9437-48D4C499A0D0}"/>
                  </a:ext>
                </a:extLst>
              </p:cNvPr>
              <p:cNvGrpSpPr/>
              <p:nvPr/>
            </p:nvGrpSpPr>
            <p:grpSpPr>
              <a:xfrm>
                <a:off x="4254880" y="548639"/>
                <a:ext cx="42696640" cy="13319933"/>
                <a:chOff x="79464" y="1273655"/>
                <a:chExt cx="12007579" cy="3745966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8DE43E4E-2E65-43FC-8DD6-0D20FD7EC8EC}"/>
                    </a:ext>
                  </a:extLst>
                </p:cNvPr>
                <p:cNvGrpSpPr/>
                <p:nvPr/>
              </p:nvGrpSpPr>
              <p:grpSpPr>
                <a:xfrm>
                  <a:off x="79464" y="1273655"/>
                  <a:ext cx="11713575" cy="3432470"/>
                  <a:chOff x="2286003" y="1440366"/>
                  <a:chExt cx="22731541" cy="4227424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3D33D5D2-BC13-46DD-AB12-FA3785DF1834}"/>
                      </a:ext>
                    </a:extLst>
                  </p:cNvPr>
                  <p:cNvGrpSpPr/>
                  <p:nvPr/>
                </p:nvGrpSpPr>
                <p:grpSpPr>
                  <a:xfrm>
                    <a:off x="2286003" y="1440366"/>
                    <a:ext cx="15175769" cy="4227424"/>
                    <a:chOff x="2286003" y="1440366"/>
                    <a:chExt cx="15175769" cy="4227424"/>
                  </a:xfrm>
                </p:grpSpPr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05B931ED-259D-4EDC-85A9-F8E9CC2A22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244" b="2991"/>
                    <a:stretch>
                      <a:fillRect/>
                    </a:stretch>
                  </p:blipFill>
                  <p:spPr>
                    <a:xfrm>
                      <a:off x="2286003" y="1440366"/>
                      <a:ext cx="7619998" cy="4227424"/>
                    </a:xfrm>
                    <a:custGeom>
                      <a:avLst/>
                      <a:gdLst>
                        <a:gd name="connsiteX0" fmla="*/ 0 w 7619998"/>
                        <a:gd name="connsiteY0" fmla="*/ 0 h 4227424"/>
                        <a:gd name="connsiteX1" fmla="*/ 7619998 w 7619998"/>
                        <a:gd name="connsiteY1" fmla="*/ 0 h 4227424"/>
                        <a:gd name="connsiteX2" fmla="*/ 7619998 w 7619998"/>
                        <a:gd name="connsiteY2" fmla="*/ 4227424 h 4227424"/>
                        <a:gd name="connsiteX3" fmla="*/ 0 w 7619998"/>
                        <a:gd name="connsiteY3" fmla="*/ 4227424 h 4227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619998" h="4227424">
                          <a:moveTo>
                            <a:pt x="0" y="0"/>
                          </a:moveTo>
                          <a:lnTo>
                            <a:pt x="7619998" y="0"/>
                          </a:lnTo>
                          <a:lnTo>
                            <a:pt x="7619998" y="4227424"/>
                          </a:lnTo>
                          <a:lnTo>
                            <a:pt x="0" y="4227424"/>
                          </a:lnTo>
                          <a:close/>
                        </a:path>
                      </a:pathLst>
                    </a:custGeom>
                  </p:spPr>
                </p:pic>
                <p:pic>
                  <p:nvPicPr>
                    <p:cNvPr id="53" name="Picture 52">
                      <a:extLst>
                        <a:ext uri="{FF2B5EF4-FFF2-40B4-BE49-F238E27FC236}">
                          <a16:creationId xmlns:a16="http://schemas.microsoft.com/office/drawing/2014/main" id="{6D925D72-BAC9-4095-9D79-4C5311C4C5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244" b="2991"/>
                    <a:stretch>
                      <a:fillRect/>
                    </a:stretch>
                  </p:blipFill>
                  <p:spPr>
                    <a:xfrm>
                      <a:off x="9841772" y="1440367"/>
                      <a:ext cx="7620000" cy="4227423"/>
                    </a:xfrm>
                    <a:custGeom>
                      <a:avLst/>
                      <a:gdLst>
                        <a:gd name="connsiteX0" fmla="*/ 0 w 7620000"/>
                        <a:gd name="connsiteY0" fmla="*/ 0 h 4227423"/>
                        <a:gd name="connsiteX1" fmla="*/ 7620000 w 7620000"/>
                        <a:gd name="connsiteY1" fmla="*/ 0 h 4227423"/>
                        <a:gd name="connsiteX2" fmla="*/ 7620000 w 7620000"/>
                        <a:gd name="connsiteY2" fmla="*/ 4227423 h 4227423"/>
                        <a:gd name="connsiteX3" fmla="*/ 0 w 7620000"/>
                        <a:gd name="connsiteY3" fmla="*/ 4227423 h 4227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620000" h="4227423">
                          <a:moveTo>
                            <a:pt x="0" y="0"/>
                          </a:moveTo>
                          <a:lnTo>
                            <a:pt x="7620000" y="0"/>
                          </a:lnTo>
                          <a:lnTo>
                            <a:pt x="7620000" y="4227423"/>
                          </a:lnTo>
                          <a:lnTo>
                            <a:pt x="0" y="4227423"/>
                          </a:lnTo>
                          <a:close/>
                        </a:path>
                      </a:pathLst>
                    </a:custGeom>
                  </p:spPr>
                </p:pic>
              </p:grpSp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D427EB8A-C59C-4D9C-A939-B1159B04A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244" b="2991"/>
                  <a:stretch>
                    <a:fillRect/>
                  </a:stretch>
                </p:blipFill>
                <p:spPr>
                  <a:xfrm>
                    <a:off x="17397544" y="1440367"/>
                    <a:ext cx="7620000" cy="4227423"/>
                  </a:xfrm>
                  <a:custGeom>
                    <a:avLst/>
                    <a:gdLst>
                      <a:gd name="connsiteX0" fmla="*/ 0 w 7620000"/>
                      <a:gd name="connsiteY0" fmla="*/ 0 h 4227423"/>
                      <a:gd name="connsiteX1" fmla="*/ 7620000 w 7620000"/>
                      <a:gd name="connsiteY1" fmla="*/ 0 h 4227423"/>
                      <a:gd name="connsiteX2" fmla="*/ 7620000 w 7620000"/>
                      <a:gd name="connsiteY2" fmla="*/ 4227423 h 4227423"/>
                      <a:gd name="connsiteX3" fmla="*/ 0 w 7620000"/>
                      <a:gd name="connsiteY3" fmla="*/ 4227423 h 4227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20000" h="4227423">
                        <a:moveTo>
                          <a:pt x="0" y="0"/>
                        </a:moveTo>
                        <a:lnTo>
                          <a:pt x="7620000" y="0"/>
                        </a:lnTo>
                        <a:lnTo>
                          <a:pt x="7620000" y="4227423"/>
                        </a:lnTo>
                        <a:lnTo>
                          <a:pt x="0" y="4227423"/>
                        </a:lnTo>
                        <a:close/>
                      </a:path>
                    </a:pathLst>
                  </a:custGeom>
                </p:spPr>
              </p:pic>
            </p:grp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D6680E8-70E9-4B6C-935D-2A242D0D236E}"/>
                    </a:ext>
                  </a:extLst>
                </p:cNvPr>
                <p:cNvSpPr/>
                <p:nvPr/>
              </p:nvSpPr>
              <p:spPr>
                <a:xfrm>
                  <a:off x="104956" y="4755625"/>
                  <a:ext cx="11982087" cy="263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5500" b="1" dirty="0">
                      <a:latin typeface="Gill Sans MT" panose="020B0502020104020203" pitchFamily="34" charset="0"/>
                    </a:rPr>
                    <a:t>Figure 8.</a:t>
                  </a:r>
                  <a:r>
                    <a:rPr lang="en-US" sz="5500" dirty="0">
                      <a:latin typeface="Gill Sans MT" panose="020B0502020104020203" pitchFamily="34" charset="0"/>
                    </a:rPr>
                    <a:t>  Sequence quality at different </a:t>
                  </a:r>
                  <a:r>
                    <a:rPr lang="en-US" sz="5500" dirty="0" err="1">
                      <a:latin typeface="Gill Sans MT" panose="020B0502020104020203" pitchFamily="34" charset="0"/>
                    </a:rPr>
                    <a:t>PhiX</a:t>
                  </a:r>
                  <a:r>
                    <a:rPr lang="en-US" sz="5500" dirty="0">
                      <a:latin typeface="Gill Sans MT" panose="020B0502020104020203" pitchFamily="34" charset="0"/>
                    </a:rPr>
                    <a:t> spike-in concentrations.</a:t>
                  </a:r>
                  <a:endParaRPr lang="en-CA" sz="5500" b="1" baseline="30000" dirty="0">
                    <a:latin typeface="Gill Sans MT" panose="020B0502020104020203" pitchFamily="34" charset="0"/>
                  </a:endParaRPr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EEC31A24-5FD1-4203-BD18-749425700AC4}"/>
                    </a:ext>
                  </a:extLst>
                </p:cNvPr>
                <p:cNvGrpSpPr/>
                <p:nvPr/>
              </p:nvGrpSpPr>
              <p:grpSpPr>
                <a:xfrm>
                  <a:off x="419919" y="3827090"/>
                  <a:ext cx="931901" cy="504707"/>
                  <a:chOff x="-1181651" y="2389756"/>
                  <a:chExt cx="931901" cy="504707"/>
                </a:xfrm>
                <a:solidFill>
                  <a:srgbClr val="E5D9BD"/>
                </a:solidFill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95836887-7DFB-470B-9A5A-962A1AE085D2}"/>
                      </a:ext>
                    </a:extLst>
                  </p:cNvPr>
                  <p:cNvSpPr/>
                  <p:nvPr/>
                </p:nvSpPr>
                <p:spPr>
                  <a:xfrm>
                    <a:off x="-1181651" y="2389756"/>
                    <a:ext cx="776144" cy="504707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C9C26A14-A07A-4D4E-81BF-24ADC0881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999628" y="2534201"/>
                    <a:ext cx="749878" cy="3525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600" dirty="0">
                        <a:latin typeface="Palatino"/>
                      </a:rPr>
                      <a:t>20%</a:t>
                    </a:r>
                    <a:endParaRPr lang="en-CA" sz="5600" dirty="0">
                      <a:latin typeface="Palatino"/>
                    </a:endParaRPr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594F2BC-5E75-4059-8503-35A86F2A6491}"/>
                    </a:ext>
                  </a:extLst>
                </p:cNvPr>
                <p:cNvGrpSpPr/>
                <p:nvPr/>
              </p:nvGrpSpPr>
              <p:grpSpPr>
                <a:xfrm>
                  <a:off x="4313412" y="3827090"/>
                  <a:ext cx="931901" cy="504707"/>
                  <a:chOff x="-1181651" y="2389756"/>
                  <a:chExt cx="931901" cy="504707"/>
                </a:xfrm>
                <a:solidFill>
                  <a:srgbClr val="E5D9BD"/>
                </a:solidFill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162806CF-1D1B-4625-B51F-6CCE3180538C}"/>
                      </a:ext>
                    </a:extLst>
                  </p:cNvPr>
                  <p:cNvSpPr/>
                  <p:nvPr/>
                </p:nvSpPr>
                <p:spPr>
                  <a:xfrm>
                    <a:off x="-1181651" y="2389756"/>
                    <a:ext cx="776144" cy="504707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49558C8-6849-4B46-A46B-D7966BD40659}"/>
                      </a:ext>
                    </a:extLst>
                  </p:cNvPr>
                  <p:cNvSpPr txBox="1"/>
                  <p:nvPr/>
                </p:nvSpPr>
                <p:spPr>
                  <a:xfrm>
                    <a:off x="-999628" y="2525245"/>
                    <a:ext cx="749878" cy="3525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600" dirty="0">
                        <a:latin typeface="Palatino"/>
                      </a:rPr>
                      <a:t>25%</a:t>
                    </a:r>
                    <a:endParaRPr lang="en-CA" sz="5600" dirty="0">
                      <a:latin typeface="Palatino"/>
                    </a:endParaRPr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51D6AF7-2FB7-4E96-B45B-83C82C4A4E9A}"/>
                    </a:ext>
                  </a:extLst>
                </p:cNvPr>
                <p:cNvGrpSpPr/>
                <p:nvPr/>
              </p:nvGrpSpPr>
              <p:grpSpPr>
                <a:xfrm>
                  <a:off x="8206905" y="3827090"/>
                  <a:ext cx="939347" cy="504707"/>
                  <a:chOff x="-1181651" y="2389756"/>
                  <a:chExt cx="939347" cy="504707"/>
                </a:xfrm>
                <a:solidFill>
                  <a:srgbClr val="E5D9BD"/>
                </a:solidFill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63591FC-5102-423B-B3E1-EBD23AAA843C}"/>
                      </a:ext>
                    </a:extLst>
                  </p:cNvPr>
                  <p:cNvSpPr/>
                  <p:nvPr/>
                </p:nvSpPr>
                <p:spPr>
                  <a:xfrm>
                    <a:off x="-1181651" y="2389756"/>
                    <a:ext cx="776144" cy="504707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99CF3C6-C172-4059-9462-578F4A3BB637}"/>
                      </a:ext>
                    </a:extLst>
                  </p:cNvPr>
                  <p:cNvSpPr txBox="1"/>
                  <p:nvPr/>
                </p:nvSpPr>
                <p:spPr>
                  <a:xfrm>
                    <a:off x="-992182" y="2534201"/>
                    <a:ext cx="749878" cy="3525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5600" dirty="0">
                        <a:latin typeface="Palatino"/>
                      </a:rPr>
                      <a:t>50%</a:t>
                    </a:r>
                    <a:endParaRPr lang="en-CA" sz="5600" dirty="0">
                      <a:latin typeface="Palatino"/>
                    </a:endParaRPr>
                  </a:p>
                </p:txBody>
              </p:sp>
            </p:grp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E00A69-38E0-40EF-8621-57E3D9E9DB27}"/>
                  </a:ext>
                </a:extLst>
              </p:cNvPr>
              <p:cNvSpPr txBox="1"/>
              <p:nvPr/>
            </p:nvSpPr>
            <p:spPr>
              <a:xfrm>
                <a:off x="24382431" y="12221968"/>
                <a:ext cx="3708739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Position (bp)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743303-8F74-447E-947D-70A47FE366CF}"/>
                  </a:ext>
                </a:extLst>
              </p:cNvPr>
              <p:cNvSpPr txBox="1"/>
              <p:nvPr/>
            </p:nvSpPr>
            <p:spPr>
              <a:xfrm>
                <a:off x="37965267" y="12221968"/>
                <a:ext cx="3708739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Position (bp)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37529D-0CD5-4F29-9D6B-D055249B96CF}"/>
                  </a:ext>
                </a:extLst>
              </p:cNvPr>
              <p:cNvSpPr txBox="1"/>
              <p:nvPr/>
            </p:nvSpPr>
            <p:spPr>
              <a:xfrm>
                <a:off x="10158556" y="12221968"/>
                <a:ext cx="3708739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Position (bp)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EA7746-3AC0-46D0-B4AE-A0A063CB06B1}"/>
                  </a:ext>
                </a:extLst>
              </p:cNvPr>
              <p:cNvSpPr txBox="1"/>
              <p:nvPr/>
            </p:nvSpPr>
            <p:spPr>
              <a:xfrm rot="16200000">
                <a:off x="2690899" y="5486906"/>
                <a:ext cx="3708739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err="1"/>
                  <a:t>Phred</a:t>
                </a:r>
                <a:r>
                  <a:rPr lang="en-US" sz="4000" dirty="0"/>
                  <a:t> Score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BBE8B5-FAE3-4F1A-A141-AA13965A2638}"/>
                </a:ext>
              </a:extLst>
            </p:cNvPr>
            <p:cNvSpPr txBox="1"/>
            <p:nvPr/>
          </p:nvSpPr>
          <p:spPr>
            <a:xfrm rot="16200000">
              <a:off x="16555217" y="5486907"/>
              <a:ext cx="3708739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dirty="0" err="1"/>
                <a:t>Phred</a:t>
              </a:r>
              <a:r>
                <a:rPr lang="en-US" sz="4000" dirty="0"/>
                <a:t> Score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23937E-9CEF-4CBB-8407-8F33F9561275}"/>
                </a:ext>
              </a:extLst>
            </p:cNvPr>
            <p:cNvSpPr txBox="1"/>
            <p:nvPr/>
          </p:nvSpPr>
          <p:spPr>
            <a:xfrm rot="16200000">
              <a:off x="30426766" y="5486908"/>
              <a:ext cx="3708739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dirty="0" err="1"/>
                <a:t>Phred</a:t>
              </a:r>
              <a:r>
                <a:rPr lang="en-US" sz="4000" dirty="0"/>
                <a:t> Score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254880" y="14216025"/>
            <a:ext cx="18368766" cy="15153918"/>
            <a:chOff x="4254880" y="13770773"/>
            <a:chExt cx="18368766" cy="151539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421" y="13770773"/>
              <a:ext cx="17101275" cy="12215197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6BDB8CC-48CC-43E6-9DA3-C975E7703C59}"/>
                </a:ext>
              </a:extLst>
            </p:cNvPr>
            <p:cNvSpPr/>
            <p:nvPr/>
          </p:nvSpPr>
          <p:spPr>
            <a:xfrm>
              <a:off x="4254880" y="25728944"/>
              <a:ext cx="18368766" cy="3195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500" b="1" dirty="0">
                  <a:latin typeface="Gill Sans MT" panose="020B0502020104020203" pitchFamily="34" charset="0"/>
                </a:rPr>
                <a:t>Figure 9.</a:t>
              </a:r>
              <a:r>
                <a:rPr lang="en-US" sz="5500" dirty="0">
                  <a:latin typeface="Gill Sans MT" panose="020B0502020104020203" pitchFamily="34" charset="0"/>
                </a:rPr>
                <a:t> Distribution for successfully sequenced individuals and their matched samples with summary statistics of age at sample collection</a:t>
              </a:r>
            </a:p>
            <a:p>
              <a:endParaRPr lang="en-CA" sz="5500" b="1" baseline="30000" dirty="0">
                <a:latin typeface="Gill Sans MT" panose="020B0502020104020203" pitchFamily="34" charset="0"/>
              </a:endParaRPr>
            </a:p>
          </p:txBody>
        </p:sp>
      </p:grpSp>
      <p:pic>
        <p:nvPicPr>
          <p:cNvPr id="2" name="Media3">
            <a:hlinkClick r:id="" action="ppaction://media"/>
            <a:extLst>
              <a:ext uri="{FF2B5EF4-FFF2-40B4-BE49-F238E27FC236}">
                <a16:creationId xmlns:a16="http://schemas.microsoft.com/office/drawing/2014/main" id="{D40D44B0-D0FA-4FD1-AD61-8248823843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922806" y="548639"/>
            <a:ext cx="2870060" cy="28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7AFE25-CBE9-409B-8A9F-F1E60A57F84A}"/>
              </a:ext>
            </a:extLst>
          </p:cNvPr>
          <p:cNvGrpSpPr/>
          <p:nvPr/>
        </p:nvGrpSpPr>
        <p:grpSpPr>
          <a:xfrm>
            <a:off x="874232" y="6670380"/>
            <a:ext cx="16118367" cy="22812012"/>
            <a:chOff x="121605" y="7328352"/>
            <a:chExt cx="16299270" cy="217605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7FFF7A-7000-4731-ADE6-D69471B1AEB3}"/>
                </a:ext>
              </a:extLst>
            </p:cNvPr>
            <p:cNvSpPr txBox="1"/>
            <p:nvPr/>
          </p:nvSpPr>
          <p:spPr>
            <a:xfrm>
              <a:off x="450895" y="8067831"/>
              <a:ext cx="15661760" cy="21021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0" b="1" dirty="0">
                  <a:solidFill>
                    <a:srgbClr val="31A4A7"/>
                  </a:solidFill>
                  <a:latin typeface="Gill Sans MT" panose="020B0502020104020203" pitchFamily="34" charset="0"/>
                </a:rPr>
                <a:t>Conclusions</a:t>
              </a:r>
            </a:p>
            <a:p>
              <a:pPr algn="ctr"/>
              <a:endParaRPr lang="en-US" sz="8500" b="1" dirty="0">
                <a:latin typeface="Gill Sans MT" panose="020B0502020104020203" pitchFamily="34" charset="0"/>
              </a:endParaRPr>
            </a:p>
            <a:p>
              <a:pPr marL="571500" indent="-571500">
                <a:buFont typeface="Wingdings" panose="05000000000000000000" pitchFamily="2" charset="2"/>
                <a:buChar char="q"/>
              </a:pPr>
              <a:r>
                <a:rPr lang="en-US" sz="7150" dirty="0">
                  <a:latin typeface="Palentino"/>
                </a:rPr>
                <a:t> </a:t>
              </a:r>
              <a:r>
                <a:rPr lang="en-CA" sz="7150" dirty="0">
                  <a:latin typeface="Palentino"/>
                </a:rPr>
                <a:t>The </a:t>
              </a:r>
              <a:r>
                <a:rPr lang="en-CA" sz="7150" dirty="0" err="1">
                  <a:latin typeface="Palentino"/>
                </a:rPr>
                <a:t>LotuS</a:t>
              </a:r>
              <a:r>
                <a:rPr lang="en-CA" sz="7150" dirty="0">
                  <a:latin typeface="Palentino"/>
                </a:rPr>
                <a:t> pipeline best identified fungal taxa in our mock-community, with optimal resolution to species level. </a:t>
              </a:r>
            </a:p>
            <a:p>
              <a:endParaRPr lang="en-CA" sz="7150" dirty="0">
                <a:latin typeface="Palentino"/>
              </a:endParaRPr>
            </a:p>
            <a:p>
              <a:pPr marL="571500" indent="-571500">
                <a:buFont typeface="Wingdings" panose="05000000000000000000" pitchFamily="2" charset="2"/>
                <a:buChar char="q"/>
              </a:pPr>
              <a:r>
                <a:rPr lang="en-CA" sz="7150" dirty="0">
                  <a:latin typeface="Palentino"/>
                </a:rPr>
                <a:t> Sequencing read quality was optimal when 50% </a:t>
              </a:r>
              <a:r>
                <a:rPr lang="en-CA" sz="7150" dirty="0" err="1">
                  <a:latin typeface="Palentino"/>
                </a:rPr>
                <a:t>PhiX</a:t>
              </a:r>
              <a:r>
                <a:rPr lang="en-CA" sz="7150" dirty="0">
                  <a:latin typeface="Palentino"/>
                </a:rPr>
                <a:t> was used for sequencing internal transcribed spacer 2 amplicon libraries of stool samples</a:t>
              </a:r>
            </a:p>
            <a:p>
              <a:r>
                <a:rPr lang="en-CA" sz="7150" dirty="0">
                  <a:latin typeface="Palentino"/>
                </a:rPr>
                <a:t> </a:t>
              </a:r>
            </a:p>
            <a:p>
              <a:pPr marL="571500" indent="-571500">
                <a:buFont typeface="Wingdings" panose="05000000000000000000" pitchFamily="2" charset="2"/>
                <a:buChar char="q"/>
              </a:pPr>
              <a:r>
                <a:rPr lang="en-CA" sz="7150" dirty="0">
                  <a:latin typeface="Palentino"/>
                </a:rPr>
                <a:t> Establishment of this validated sequencing pipeline, confirmed using a mock-community with known fungal identities, will aid characterization of gut mycobiomes for our cohort of individuals with/without pediatric-onset MS.</a:t>
              </a:r>
              <a:endParaRPr lang="en-GB" sz="7150" dirty="0">
                <a:latin typeface="Palentino"/>
              </a:endParaRPr>
            </a:p>
            <a:p>
              <a:pPr lvl="1"/>
              <a:endParaRPr lang="en-US" sz="4000" dirty="0">
                <a:latin typeface="Palatino"/>
              </a:endParaRPr>
            </a:p>
            <a:p>
              <a:endParaRPr lang="en-US" sz="7200" b="1" dirty="0">
                <a:latin typeface="Gill Sans MT" panose="020B0502020104020203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FF8C575-4AB2-41FB-A75A-67E3DE1069A3}"/>
                </a:ext>
              </a:extLst>
            </p:cNvPr>
            <p:cNvSpPr/>
            <p:nvPr/>
          </p:nvSpPr>
          <p:spPr>
            <a:xfrm>
              <a:off x="121605" y="7328352"/>
              <a:ext cx="16299270" cy="20785950"/>
            </a:xfrm>
            <a:prstGeom prst="roundRect">
              <a:avLst/>
            </a:prstGeom>
            <a:noFill/>
            <a:ln w="190500">
              <a:solidFill>
                <a:srgbClr val="29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298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2609</TotalTime>
  <Words>1660</Words>
  <Application>Microsoft Office PowerPoint</Application>
  <PresentationFormat>Custom</PresentationFormat>
  <Paragraphs>131</Paragraphs>
  <Slides>10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Gill Sans MT</vt:lpstr>
      <vt:lpstr>Palatino</vt:lpstr>
      <vt:lpstr>Palentino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</dc:creator>
  <cp:lastModifiedBy>Nelson</cp:lastModifiedBy>
  <cp:revision>143</cp:revision>
  <dcterms:created xsi:type="dcterms:W3CDTF">2020-08-12T13:03:34Z</dcterms:created>
  <dcterms:modified xsi:type="dcterms:W3CDTF">2020-08-25T15:29:55Z</dcterms:modified>
</cp:coreProperties>
</file>